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43"/>
  </p:notesMasterIdLst>
  <p:handoutMasterIdLst>
    <p:handoutMasterId r:id="rId44"/>
  </p:handoutMasterIdLst>
  <p:sldIdLst>
    <p:sldId id="274" r:id="rId5"/>
    <p:sldId id="290" r:id="rId6"/>
    <p:sldId id="338" r:id="rId7"/>
    <p:sldId id="340" r:id="rId8"/>
    <p:sldId id="343" r:id="rId9"/>
    <p:sldId id="341" r:id="rId10"/>
    <p:sldId id="342" r:id="rId11"/>
    <p:sldId id="344" r:id="rId12"/>
    <p:sldId id="345" r:id="rId13"/>
    <p:sldId id="347" r:id="rId14"/>
    <p:sldId id="349" r:id="rId15"/>
    <p:sldId id="350" r:id="rId16"/>
    <p:sldId id="376" r:id="rId17"/>
    <p:sldId id="351" r:id="rId18"/>
    <p:sldId id="352" r:id="rId19"/>
    <p:sldId id="353" r:id="rId20"/>
    <p:sldId id="346" r:id="rId21"/>
    <p:sldId id="356" r:id="rId22"/>
    <p:sldId id="374" r:id="rId23"/>
    <p:sldId id="373" r:id="rId24"/>
    <p:sldId id="358" r:id="rId25"/>
    <p:sldId id="306" r:id="rId26"/>
    <p:sldId id="348" r:id="rId27"/>
    <p:sldId id="377" r:id="rId28"/>
    <p:sldId id="375" r:id="rId29"/>
    <p:sldId id="365" r:id="rId30"/>
    <p:sldId id="366" r:id="rId31"/>
    <p:sldId id="359" r:id="rId32"/>
    <p:sldId id="361" r:id="rId33"/>
    <p:sldId id="362" r:id="rId34"/>
    <p:sldId id="363" r:id="rId35"/>
    <p:sldId id="367" r:id="rId36"/>
    <p:sldId id="368" r:id="rId37"/>
    <p:sldId id="369" r:id="rId38"/>
    <p:sldId id="370" r:id="rId39"/>
    <p:sldId id="371" r:id="rId40"/>
    <p:sldId id="372" r:id="rId41"/>
    <p:sldId id="289" r:id="rId42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F00"/>
    <a:srgbClr val="9C6FAE"/>
    <a:srgbClr val="00A6AA"/>
    <a:srgbClr val="272935"/>
    <a:srgbClr val="FFFFFF"/>
    <a:srgbClr val="1EA1F3"/>
    <a:srgbClr val="003B75"/>
    <a:srgbClr val="00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04EF7-7276-8D7C-D7E9-E57DA3C9FB6F}" v="2" dt="2025-02-12T19:04:03.715"/>
    <p1510:client id="{62F68FBD-1530-7F72-BBB2-8AAC37AD5547}" v="123" dt="2025-02-10T20:02:31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/>
    <p:restoredTop sz="88674" autoAdjust="0"/>
  </p:normalViewPr>
  <p:slideViewPr>
    <p:cSldViewPr snapToGrid="0" snapToObjects="1">
      <p:cViewPr varScale="1">
        <p:scale>
          <a:sx n="111" d="100"/>
          <a:sy n="111" d="100"/>
        </p:scale>
        <p:origin x="58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35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9bf3dcfa5c6ff63a2937be9d6e6a730b2e5b670909d2e5e3a6c90ed6e9baba0::" providerId="AD" clId="Web-{62F68FBD-1530-7F72-BBB2-8AAC37AD5547}"/>
    <pc:docChg chg="modSld">
      <pc:chgData name="Guest User" userId="S::urn:spo:anon#79bf3dcfa5c6ff63a2937be9d6e6a730b2e5b670909d2e5e3a6c90ed6e9baba0::" providerId="AD" clId="Web-{62F68FBD-1530-7F72-BBB2-8AAC37AD5547}" dt="2025-02-10T20:02:31.881" v="121" actId="20577"/>
      <pc:docMkLst>
        <pc:docMk/>
      </pc:docMkLst>
      <pc:sldChg chg="modSp">
        <pc:chgData name="Guest User" userId="S::urn:spo:anon#79bf3dcfa5c6ff63a2937be9d6e6a730b2e5b670909d2e5e3a6c90ed6e9baba0::" providerId="AD" clId="Web-{62F68FBD-1530-7F72-BBB2-8AAC37AD5547}" dt="2025-02-10T19:43:22.776" v="109" actId="20577"/>
        <pc:sldMkLst>
          <pc:docMk/>
          <pc:sldMk cId="1608209143" sldId="354"/>
        </pc:sldMkLst>
        <pc:spChg chg="mod">
          <ac:chgData name="Guest User" userId="S::urn:spo:anon#79bf3dcfa5c6ff63a2937be9d6e6a730b2e5b670909d2e5e3a6c90ed6e9baba0::" providerId="AD" clId="Web-{62F68FBD-1530-7F72-BBB2-8AAC37AD5547}" dt="2025-02-10T19:43:22.776" v="109" actId="20577"/>
          <ac:spMkLst>
            <pc:docMk/>
            <pc:sldMk cId="1608209143" sldId="354"/>
            <ac:spMk id="3" creationId="{8A787B21-4E35-5FE1-F9E0-A29F97346287}"/>
          </ac:spMkLst>
        </pc:spChg>
      </pc:sldChg>
      <pc:sldChg chg="modSp">
        <pc:chgData name="Guest User" userId="S::urn:spo:anon#79bf3dcfa5c6ff63a2937be9d6e6a730b2e5b670909d2e5e3a6c90ed6e9baba0::" providerId="AD" clId="Web-{62F68FBD-1530-7F72-BBB2-8AAC37AD5547}" dt="2025-02-10T19:28:16.342" v="107" actId="20577"/>
        <pc:sldMkLst>
          <pc:docMk/>
          <pc:sldMk cId="2231493185" sldId="357"/>
        </pc:sldMkLst>
        <pc:spChg chg="mod">
          <ac:chgData name="Guest User" userId="S::urn:spo:anon#79bf3dcfa5c6ff63a2937be9d6e6a730b2e5b670909d2e5e3a6c90ed6e9baba0::" providerId="AD" clId="Web-{62F68FBD-1530-7F72-BBB2-8AAC37AD5547}" dt="2025-02-10T19:26:51.777" v="74" actId="20577"/>
          <ac:spMkLst>
            <pc:docMk/>
            <pc:sldMk cId="2231493185" sldId="357"/>
            <ac:spMk id="3" creationId="{8A787B21-4E35-5FE1-F9E0-A29F97346287}"/>
          </ac:spMkLst>
        </pc:spChg>
        <pc:spChg chg="mod">
          <ac:chgData name="Guest User" userId="S::urn:spo:anon#79bf3dcfa5c6ff63a2937be9d6e6a730b2e5b670909d2e5e3a6c90ed6e9baba0::" providerId="AD" clId="Web-{62F68FBD-1530-7F72-BBB2-8AAC37AD5547}" dt="2025-02-10T19:28:16.342" v="107" actId="20577"/>
          <ac:spMkLst>
            <pc:docMk/>
            <pc:sldMk cId="2231493185" sldId="357"/>
            <ac:spMk id="4" creationId="{DFFB4BB3-48FF-A163-85E9-C0D1B55FFB27}"/>
          </ac:spMkLst>
        </pc:spChg>
      </pc:sldChg>
      <pc:sldChg chg="modSp">
        <pc:chgData name="Guest User" userId="S::urn:spo:anon#79bf3dcfa5c6ff63a2937be9d6e6a730b2e5b670909d2e5e3a6c90ed6e9baba0::" providerId="AD" clId="Web-{62F68FBD-1530-7F72-BBB2-8AAC37AD5547}" dt="2025-02-10T20:02:31.881" v="121" actId="20577"/>
        <pc:sldMkLst>
          <pc:docMk/>
          <pc:sldMk cId="1733191709" sldId="358"/>
        </pc:sldMkLst>
        <pc:spChg chg="mod">
          <ac:chgData name="Guest User" userId="S::urn:spo:anon#79bf3dcfa5c6ff63a2937be9d6e6a730b2e5b670909d2e5e3a6c90ed6e9baba0::" providerId="AD" clId="Web-{62F68FBD-1530-7F72-BBB2-8AAC37AD5547}" dt="2025-02-10T20:02:31.881" v="121" actId="20577"/>
          <ac:spMkLst>
            <pc:docMk/>
            <pc:sldMk cId="1733191709" sldId="358"/>
            <ac:spMk id="3" creationId="{8A787B21-4E35-5FE1-F9E0-A29F97346287}"/>
          </ac:spMkLst>
        </pc:spChg>
      </pc:sldChg>
    </pc:docChg>
  </pc:docChgLst>
  <pc:docChgLst>
    <pc:chgData name="محمد احمد بن مبروك القرشى" userId="S::s445001713@uqu.edu.sa::e7f39c98-69a4-47ee-8b23-3ecd0beb5c33" providerId="AD" clId="Web-{61E04EF7-7276-8D7C-D7E9-E57DA3C9FB6F}"/>
    <pc:docChg chg="modSld">
      <pc:chgData name="محمد احمد بن مبروك القرشى" userId="S::s445001713@uqu.edu.sa::e7f39c98-69a4-47ee-8b23-3ecd0beb5c33" providerId="AD" clId="Web-{61E04EF7-7276-8D7C-D7E9-E57DA3C9FB6F}" dt="2025-02-12T19:04:03.715" v="1" actId="20577"/>
      <pc:docMkLst>
        <pc:docMk/>
      </pc:docMkLst>
      <pc:sldChg chg="modSp">
        <pc:chgData name="محمد احمد بن مبروك القرشى" userId="S::s445001713@uqu.edu.sa::e7f39c98-69a4-47ee-8b23-3ecd0beb5c33" providerId="AD" clId="Web-{61E04EF7-7276-8D7C-D7E9-E57DA3C9FB6F}" dt="2025-02-12T19:04:03.715" v="1" actId="20577"/>
        <pc:sldMkLst>
          <pc:docMk/>
          <pc:sldMk cId="2600511961" sldId="274"/>
        </pc:sldMkLst>
        <pc:spChg chg="mod">
          <ac:chgData name="محمد احمد بن مبروك القرشى" userId="S::s445001713@uqu.edu.sa::e7f39c98-69a4-47ee-8b23-3ecd0beb5c33" providerId="AD" clId="Web-{61E04EF7-7276-8D7C-D7E9-E57DA3C9FB6F}" dt="2025-02-12T19:04:03.715" v="1" actId="20577"/>
          <ac:spMkLst>
            <pc:docMk/>
            <pc:sldMk cId="2600511961" sldId="274"/>
            <ac:spMk id="3" creationId="{93342980-59EC-5835-6270-46BFAAE9E8E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87A9A-1D59-1248-BF13-C0B0A74856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8E810-C450-904B-9F73-B8F5E166D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779C9-22ED-0E48-B8D5-F475C3270A57}" type="datetimeFigureOut">
              <a:rPr lang="en-SA" smtClean="0"/>
              <a:t>2/15/25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A83BE-BA24-D640-834B-C07FF1499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8B5B6-61C5-CC4C-8FF4-D787F6518A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16A39-007F-D046-95C5-9B7364097D1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68796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E1F0B-5C7E-244F-995E-BAC22A06F0E2}" type="datetimeFigureOut">
              <a:rPr lang="en-SA" smtClean="0"/>
              <a:t>2/15/25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3C59C-0672-C948-B9C0-99C4B0C15B32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4541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it-IT" dirty="0"/>
              <a:t>Sanjay Goel</a:t>
            </a:r>
            <a:r>
              <a:rPr lang="en-US" altLang="it-IT" b="0" dirty="0"/>
              <a:t>  - University at Albany</a:t>
            </a:r>
          </a:p>
          <a:p>
            <a:r>
              <a:rPr lang="en-US" dirty="0"/>
              <a:t>Purdue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588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52704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990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53316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18941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5851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96052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5893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3337</a:t>
            </a:r>
          </a:p>
          <a:p>
            <a:r>
              <a:rPr lang="el-GR" b="0" dirty="0"/>
              <a:t>φ</a:t>
            </a:r>
            <a:r>
              <a:rPr lang="it-IT" b="0" dirty="0"/>
              <a:t>(n) = 3220</a:t>
            </a:r>
          </a:p>
          <a:p>
            <a:r>
              <a:rPr lang="it-IT" b="0" dirty="0"/>
              <a:t>E = 79</a:t>
            </a:r>
          </a:p>
          <a:p>
            <a:r>
              <a:rPr lang="it-IT" b="0" dirty="0"/>
              <a:t>D = 1019</a:t>
            </a:r>
          </a:p>
          <a:p>
            <a:r>
              <a:rPr lang="en-US" b="0" noProof="0" dirty="0" err="1"/>
              <a:t>Chipher</a:t>
            </a:r>
            <a:r>
              <a:rPr lang="it-IT" b="0" dirty="0"/>
              <a:t> = 1570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25804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02389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020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41636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22138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22856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29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50297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6395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79913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26098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46106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67934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15846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2597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08848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key also means a single point of failure- if it’s compromised, then all certificates signed by that CA cannot be trusted. </a:t>
            </a:r>
          </a:p>
          <a:p>
            <a:endParaRPr lang="en-US" dirty="0"/>
          </a:p>
          <a:p>
            <a:r>
              <a:rPr lang="en-US" dirty="0"/>
              <a:t>https://www.cs.toronto.edu/~arnold/427/19s/427_19S/tool/ssl/notes.pdf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61349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340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0531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75832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4266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9365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556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63932-00BD-31C7-394E-50EFAD1719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BF58541-9047-8CD7-266D-FE826CBBD8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4309" y="5453425"/>
            <a:ext cx="1211750" cy="1211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DD4B2-7FBE-0327-BF31-2D74190FF289}"/>
              </a:ext>
            </a:extLst>
          </p:cNvPr>
          <p:cNvSpPr txBox="1"/>
          <p:nvPr userDrawn="1"/>
        </p:nvSpPr>
        <p:spPr>
          <a:xfrm>
            <a:off x="8512788" y="6310602"/>
            <a:ext cx="2108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B392F-375B-0EA1-8A7C-7E06AED037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13520" y="240030"/>
            <a:ext cx="2702560" cy="840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17370-F9A6-11C9-05FF-EC620C81EA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360" y="264101"/>
            <a:ext cx="3810000" cy="71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F7FAFE5-5E10-7DFF-9841-3308114D346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19"/>
            <a:ext cx="6092177" cy="1413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217D535-141B-B772-15DB-1F3001149A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924354"/>
            <a:ext cx="6092177" cy="374082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763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36375"/>
          <a:stretch/>
        </p:blipFill>
        <p:spPr>
          <a:xfrm>
            <a:off x="4213185" y="-109329"/>
            <a:ext cx="775714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665453-7A40-70FD-F2A4-3C53FB29C259}"/>
              </a:ext>
            </a:extLst>
          </p:cNvPr>
          <p:cNvSpPr/>
          <p:nvPr userDrawn="1"/>
        </p:nvSpPr>
        <p:spPr>
          <a:xfrm>
            <a:off x="234175" y="5818908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5973293"/>
            <a:ext cx="11736151" cy="665018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1C9D6-6261-F6AF-A5BA-EAEB0226B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7AED23-F777-CC7A-B8E2-D9D156418D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12084" y="273386"/>
            <a:ext cx="981971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FEB22-4D03-3BDD-6CA5-CE1B05C498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2863" y="957532"/>
            <a:ext cx="9818963" cy="470699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941D9-F517-A51E-E9D5-7621ACFF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CA1FA9-3FC6-2DA1-D7AF-64F237C630FE}"/>
              </a:ext>
            </a:extLst>
          </p:cNvPr>
          <p:cNvSpPr/>
          <p:nvPr userDrawn="1"/>
        </p:nvSpPr>
        <p:spPr>
          <a:xfrm>
            <a:off x="234175" y="599043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237506"/>
            <a:ext cx="11736151" cy="860300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2FBB6C-A332-73A8-E923-046D768134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5488" y="425638"/>
            <a:ext cx="1074933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1A89FF6-6973-2C4B-1367-472E41CAE85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5488" y="1437466"/>
            <a:ext cx="10749335" cy="47299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098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4C676-9FA6-5E1F-14D6-411054C0E2F8}"/>
              </a:ext>
            </a:extLst>
          </p:cNvPr>
          <p:cNvSpPr/>
          <p:nvPr userDrawn="1"/>
        </p:nvSpPr>
        <p:spPr>
          <a:xfrm>
            <a:off x="234176" y="253352"/>
            <a:ext cx="5754254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271679C-BC65-53B5-9B4C-AE69B3302412}"/>
              </a:ext>
            </a:extLst>
          </p:cNvPr>
          <p:cNvSpPr/>
          <p:nvPr userDrawn="1"/>
        </p:nvSpPr>
        <p:spPr>
          <a:xfrm rot="5400000">
            <a:off x="4803851" y="818008"/>
            <a:ext cx="2369157" cy="2033102"/>
          </a:xfrm>
          <a:prstGeom prst="hexagon">
            <a:avLst/>
          </a:prstGeom>
          <a:solidFill>
            <a:srgbClr val="00A6A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1CA94C7-B1CB-3714-0B10-1AB627984A6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3" y="535175"/>
            <a:ext cx="4390943" cy="14057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61F7334-474F-52FE-F625-19B011A528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06696" y="535175"/>
            <a:ext cx="4680106" cy="14057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6831521-1A4C-77E5-A663-31C91F3919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6695" y="2104844"/>
            <a:ext cx="4680106" cy="421798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886C767-F87F-A10B-6993-80B4A68E26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523" y="2104844"/>
            <a:ext cx="4390943" cy="421798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649A756-F8A3-5D15-7C17-4128930821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1878" y="1053445"/>
            <a:ext cx="1972386" cy="140576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2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31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F7548-0C45-4494-1973-4A20D59B613B}"/>
              </a:ext>
            </a:extLst>
          </p:cNvPr>
          <p:cNvSpPr/>
          <p:nvPr userDrawn="1"/>
        </p:nvSpPr>
        <p:spPr>
          <a:xfrm>
            <a:off x="234175" y="4027055"/>
            <a:ext cx="3275643" cy="2577594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A785A-6D02-4D15-D0A6-12F0822AFF6E}"/>
              </a:ext>
            </a:extLst>
          </p:cNvPr>
          <p:cNvSpPr/>
          <p:nvPr userDrawn="1"/>
        </p:nvSpPr>
        <p:spPr>
          <a:xfrm>
            <a:off x="234175" y="253353"/>
            <a:ext cx="3275643" cy="4937484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3820EB-4288-BF84-3385-AA8A771819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79" y="535175"/>
            <a:ext cx="7545637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AD12443-0118-D412-08EB-B69EA83723C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4" y="535175"/>
            <a:ext cx="2866331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</a:t>
            </a:r>
            <a:endParaRPr lang="en-SA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1855106-32EB-AA69-E2F4-29CD6D30E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3679" y="1836852"/>
            <a:ext cx="7545637" cy="43305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F2EF402-8F31-FA31-1B7F-F95415DD1D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525" y="1836850"/>
            <a:ext cx="2866330" cy="43305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7119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5EF655-E624-C12F-4B2D-0DBB93CBC14D}"/>
              </a:ext>
            </a:extLst>
          </p:cNvPr>
          <p:cNvSpPr/>
          <p:nvPr userDrawn="1"/>
        </p:nvSpPr>
        <p:spPr>
          <a:xfrm>
            <a:off x="4711372" y="253352"/>
            <a:ext cx="671628" cy="6351297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6" y="253352"/>
            <a:ext cx="4892006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D8FBD7-ED51-CCC8-162F-BDE56853C3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1291" y="535175"/>
            <a:ext cx="5774226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3B0BC0-FC1A-5AEC-3407-C5E29B7EA13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3" y="535175"/>
            <a:ext cx="4440027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5D85780-FF32-9BB7-9F38-23C035E22C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25" y="1828800"/>
            <a:ext cx="4440026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BE6A336-BF3C-6B7A-64CE-C3D49627B6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5090" y="1836852"/>
            <a:ext cx="5774226" cy="45639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63613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95ADC2-5239-D7F9-E1CA-86856FC081D3}"/>
              </a:ext>
            </a:extLst>
          </p:cNvPr>
          <p:cNvSpPr/>
          <p:nvPr userDrawn="1"/>
        </p:nvSpPr>
        <p:spPr>
          <a:xfrm>
            <a:off x="234176" y="253352"/>
            <a:ext cx="5754254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D95D7-37A1-248D-6236-67A185CEF114}"/>
              </a:ext>
            </a:extLst>
          </p:cNvPr>
          <p:cNvSpPr/>
          <p:nvPr userDrawn="1"/>
        </p:nvSpPr>
        <p:spPr>
          <a:xfrm>
            <a:off x="6203570" y="253352"/>
            <a:ext cx="5754254" cy="6351297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40B6CD2-8A53-09AE-7167-35B1576B48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96579" y="535175"/>
            <a:ext cx="5390221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51347CD-436D-F617-4391-29082005147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4" y="535175"/>
            <a:ext cx="5298858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806E4B-A825-BB72-D2D1-37F6FFA008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25" y="1828800"/>
            <a:ext cx="5298858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E0EE9F0-2D54-CFF9-1968-C9E4227972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96578" y="1859007"/>
            <a:ext cx="5390221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998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70371-D93B-C6B6-468C-6F39D05F2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" t="1155" r="1155"/>
          <a:stretch/>
        </p:blipFill>
        <p:spPr>
          <a:xfrm>
            <a:off x="0" y="0"/>
            <a:ext cx="12112488" cy="6858000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E22EB8-8090-8CD2-1323-33C53B645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09" y="5406115"/>
            <a:ext cx="1335064" cy="133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34C17-E847-95F5-5A90-E0FE0E9747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" y="234948"/>
            <a:ext cx="3765617" cy="57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00C7-6233-4604-FA2C-F2150CFF1A7F}"/>
              </a:ext>
            </a:extLst>
          </p:cNvPr>
          <p:cNvSpPr txBox="1"/>
          <p:nvPr userDrawn="1"/>
        </p:nvSpPr>
        <p:spPr>
          <a:xfrm>
            <a:off x="1461550" y="6354743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E57B9-0D66-12DF-1047-1537DD53838C}"/>
              </a:ext>
            </a:extLst>
          </p:cNvPr>
          <p:cNvSpPr txBox="1"/>
          <p:nvPr userDrawn="1"/>
        </p:nvSpPr>
        <p:spPr>
          <a:xfrm>
            <a:off x="8651162" y="6369257"/>
            <a:ext cx="170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tx1"/>
                </a:solidFill>
              </a:rPr>
              <a:t>Follow us @rc3kaust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88A607-41FD-1036-BEBC-7A7C4341E0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64823" y="6273015"/>
            <a:ext cx="388024" cy="3880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09592-83E2-F48A-B603-80EE21CC4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16854" y="6338737"/>
            <a:ext cx="259773" cy="25977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A8CB2EC-A488-6B60-6F16-032AE8BA08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2613" y="6316355"/>
            <a:ext cx="295179" cy="29517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1EE31DC6-5F7E-F9DB-CEAA-5704603A665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79661" y="6321550"/>
            <a:ext cx="295179" cy="29517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E37DE-411A-4448-C91D-6B3F05CECA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20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72613B2-4DD1-8D76-DF74-82C2ABE33E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587924"/>
            <a:ext cx="5647661" cy="28010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27500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971095-01F5-BC1E-BE08-58D4524E01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FD3C2-77E6-AF9D-B8E4-CFD6368109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5543" y="127866"/>
            <a:ext cx="2808909" cy="873701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BF58541-9047-8CD7-266D-FE826CBBD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325" y="5358615"/>
            <a:ext cx="1335064" cy="133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DD4B2-7FBE-0327-BF31-2D74190FF289}"/>
              </a:ext>
            </a:extLst>
          </p:cNvPr>
          <p:cNvSpPr txBox="1"/>
          <p:nvPr userDrawn="1"/>
        </p:nvSpPr>
        <p:spPr>
          <a:xfrm>
            <a:off x="8361114" y="6319118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63BF7C7-7394-DCBE-8750-3BE6B996112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45061" y="6213640"/>
            <a:ext cx="388024" cy="38802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D3985BD-8BB2-8DF2-EC97-A586017A2B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97092" y="6279362"/>
            <a:ext cx="259773" cy="259773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057C83C0-4821-549B-E4CD-C122058E58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52851" y="6256980"/>
            <a:ext cx="295179" cy="295179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4CDC552B-34C7-ED8F-6A05-B442DB7536F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59899" y="6262175"/>
            <a:ext cx="295179" cy="295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0DD80-8188-9475-CA48-A245E8347050}"/>
              </a:ext>
            </a:extLst>
          </p:cNvPr>
          <p:cNvSpPr txBox="1"/>
          <p:nvPr userDrawn="1"/>
        </p:nvSpPr>
        <p:spPr>
          <a:xfrm>
            <a:off x="317749" y="6257096"/>
            <a:ext cx="175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bg1"/>
                </a:solidFill>
              </a:rPr>
              <a:t>Follow us @rc3kaust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17E751-5D20-B9D2-C3DF-011D7C39358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47548" y="186044"/>
            <a:ext cx="3810000" cy="71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68E36CC-D861-3CCA-6581-AE86AAF7F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4475" y="1364718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8C6B7E2-3DF0-3E1F-9B11-162F0C7306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4475" y="2570672"/>
            <a:ext cx="7122265" cy="359676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6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70371-D93B-C6B6-468C-6F39D05F2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6" t="972" r="973"/>
          <a:stretch/>
        </p:blipFill>
        <p:spPr>
          <a:xfrm>
            <a:off x="0" y="0"/>
            <a:ext cx="12132179" cy="6858000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E22EB8-8090-8CD2-1323-33C53B645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09" y="5406115"/>
            <a:ext cx="1335064" cy="133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34C17-E847-95F5-5A90-E0FE0E9747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" y="234948"/>
            <a:ext cx="3765617" cy="57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00C7-6233-4604-FA2C-F2150CFF1A7F}"/>
              </a:ext>
            </a:extLst>
          </p:cNvPr>
          <p:cNvSpPr txBox="1"/>
          <p:nvPr userDrawn="1"/>
        </p:nvSpPr>
        <p:spPr>
          <a:xfrm>
            <a:off x="1461550" y="6354743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E57B9-0D66-12DF-1047-1537DD53838C}"/>
              </a:ext>
            </a:extLst>
          </p:cNvPr>
          <p:cNvSpPr txBox="1"/>
          <p:nvPr userDrawn="1"/>
        </p:nvSpPr>
        <p:spPr>
          <a:xfrm>
            <a:off x="8651162" y="6369257"/>
            <a:ext cx="170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tx1"/>
                </a:solidFill>
              </a:rPr>
              <a:t>Follow us @rc3kaust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88A607-41FD-1036-BEBC-7A7C4341E0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64823" y="6273015"/>
            <a:ext cx="388024" cy="3880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09592-83E2-F48A-B603-80EE21CC4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16854" y="6338737"/>
            <a:ext cx="259773" cy="25977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A8CB2EC-A488-6B60-6F16-032AE8BA08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2613" y="6316355"/>
            <a:ext cx="295179" cy="29517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1EE31DC6-5F7E-F9DB-CEAA-5704603A665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79661" y="6321550"/>
            <a:ext cx="295179" cy="29517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E37DE-411A-4448-C91D-6B3F05CECA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20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77EDD74-8C7B-E676-5AAB-E0BF83F769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596550"/>
            <a:ext cx="5561398" cy="28095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0445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FF2EEF-6DA3-6ADF-D5F3-7CCBEF341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D286A-C680-4A6F-1400-39B375BCF9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82966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CABC1-15BC-3BC5-B13E-9B3E7032EF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4" y="957532"/>
            <a:ext cx="9828902" cy="52099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633F2-A447-F600-D2A0-3AAD26D03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9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14A59D-E571-260C-A24C-3442F2DF8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CC1B78B-2CAC-A015-7825-682DA3F1A9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690582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8CC49B-44A5-1005-A832-A9A4C23CDA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2862" y="957532"/>
            <a:ext cx="9689755" cy="520990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Apple Symbols" panose="02000000000000000000" pitchFamily="2" charset="-79"/>
              <a:buChar char="⎼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pple Symbols" panose="02000000000000000000" pitchFamily="2" charset="-79"/>
              <a:buChar char="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pple Symbols" panose="02000000000000000000" pitchFamily="2" charset="-79"/>
              <a:buChar char="⎼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4B28C-2825-AC7E-DD5B-48FB878CE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821" r="2664"/>
          <a:stretch/>
        </p:blipFill>
        <p:spPr>
          <a:xfrm>
            <a:off x="1" y="0"/>
            <a:ext cx="1164506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A52C2F-B8B2-B9F2-33A5-554352987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C9B57AB-4544-08F3-87B3-E210D668E5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124272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F5DE6-26F0-B0C9-5D95-DDABBEFCEF6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77638" y="1191401"/>
            <a:ext cx="2001329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3694DE-2816-7C0F-9AE2-DC1215DF39B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803450" y="4917055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55031BF-4E3D-4489-8F84-FB1AEB2C1BB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54680" y="5244859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6A61376-EFEB-4A8E-D01A-629809731DC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14001" y="2242123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73CF30B-A313-CFA4-A092-720AD5B2B45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478967" y="2897730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2B2E1C8-8016-981A-B8D1-26460005B86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115330" y="3932900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50BD443-7EDB-FCDE-DF09-D5D97048B5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583813" y="4519496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323E-2F7E-B921-3F2C-4A9553385D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1821" r="2664"/>
          <a:stretch/>
        </p:blipFill>
        <p:spPr>
          <a:xfrm>
            <a:off x="-1" y="0"/>
            <a:ext cx="116450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AF740-63A7-C711-C0A8-FE0053A8D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782E6BE-1AF2-BC7F-5D18-23363EFE4C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779207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0A694D7-5BCC-4A9D-69AC-915F19D98E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3" y="957532"/>
            <a:ext cx="9779207" cy="52099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0E6CC-F3B8-11DB-E2EF-5E8483285C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A7F18F-E8D2-549B-1223-D714F7753192}"/>
              </a:ext>
            </a:extLst>
          </p:cNvPr>
          <p:cNvSpPr/>
          <p:nvPr userDrawn="1"/>
        </p:nvSpPr>
        <p:spPr>
          <a:xfrm>
            <a:off x="234175" y="3648364"/>
            <a:ext cx="11689969" cy="2956285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29743D3-F1D2-E9A5-B4D9-D0E73C548067}"/>
              </a:ext>
            </a:extLst>
          </p:cNvPr>
          <p:cNvSpPr/>
          <p:nvPr userDrawn="1"/>
        </p:nvSpPr>
        <p:spPr>
          <a:xfrm rot="5400000">
            <a:off x="3852195" y="1596324"/>
            <a:ext cx="4487611" cy="3851062"/>
          </a:xfrm>
          <a:prstGeom prst="hexagon">
            <a:avLst/>
          </a:prstGeom>
          <a:solidFill>
            <a:srgbClr val="00A6A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649007-8A49-7845-332C-4F0BF5E13F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815" y="967313"/>
            <a:ext cx="3618166" cy="1603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91463BB-9579-31BD-96B3-779CC91658D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62747" y="967314"/>
            <a:ext cx="3632438" cy="16033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B507B06-7F84-14B7-12B5-5D4C212DEE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3227" y="2318367"/>
            <a:ext cx="3714362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 RC3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18A38-F0CD-269D-9CD0-DA7E6BA1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1D846ED-9469-B160-F659-D30CC1EB91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6815" y="3907766"/>
            <a:ext cx="3618166" cy="24813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F685C76-39FE-6542-01EA-75FBB5DC458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77842" y="3907766"/>
            <a:ext cx="3618166" cy="24813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4E9E84F-90AD-E16C-E948-C9244B3452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1290" y="3029918"/>
            <a:ext cx="3714362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E167B-7EC8-5FBC-A23A-7C1CAB927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9C5A9C-E4A5-C254-785E-C57E82CF82DE}"/>
              </a:ext>
            </a:extLst>
          </p:cNvPr>
          <p:cNvSpPr/>
          <p:nvPr userDrawn="1"/>
        </p:nvSpPr>
        <p:spPr>
          <a:xfrm>
            <a:off x="234175" y="3648364"/>
            <a:ext cx="11689969" cy="2956285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1E3736A-A1D6-C2CD-CE35-DBC1DBBEE1F2}"/>
              </a:ext>
            </a:extLst>
          </p:cNvPr>
          <p:cNvSpPr/>
          <p:nvPr userDrawn="1"/>
        </p:nvSpPr>
        <p:spPr>
          <a:xfrm rot="5400000">
            <a:off x="4127571" y="1739785"/>
            <a:ext cx="3936858" cy="3378431"/>
          </a:xfrm>
          <a:prstGeom prst="hexagon">
            <a:avLst/>
          </a:prstGeom>
          <a:solidFill>
            <a:schemeClr val="bg1"/>
          </a:solidFill>
          <a:ln w="57150">
            <a:solidFill>
              <a:srgbClr val="00A6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379A4F2-9EF7-B73C-4474-0528A879C6A5}"/>
              </a:ext>
            </a:extLst>
          </p:cNvPr>
          <p:cNvSpPr/>
          <p:nvPr userDrawn="1"/>
        </p:nvSpPr>
        <p:spPr>
          <a:xfrm rot="5400000">
            <a:off x="2029792" y="1982934"/>
            <a:ext cx="3274090" cy="2809674"/>
          </a:xfrm>
          <a:prstGeom prst="hexagon">
            <a:avLst/>
          </a:prstGeom>
          <a:solidFill>
            <a:srgbClr val="00A6A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05263F0-2070-DB8E-B351-69716B24A5E3}"/>
              </a:ext>
            </a:extLst>
          </p:cNvPr>
          <p:cNvSpPr/>
          <p:nvPr userDrawn="1"/>
        </p:nvSpPr>
        <p:spPr>
          <a:xfrm rot="5400000">
            <a:off x="6888119" y="1982934"/>
            <a:ext cx="3274090" cy="2809674"/>
          </a:xfrm>
          <a:prstGeom prst="hexagon">
            <a:avLst/>
          </a:prstGeom>
          <a:solidFill>
            <a:srgbClr val="00A6A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EE8ABD-9FE3-D8DD-56A1-50FED0C6E30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999" y="2441145"/>
            <a:ext cx="2777719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</a:t>
            </a:r>
            <a:endParaRPr lang="en-SA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5F3B0C0-7B0A-CDEC-B282-5BBF0B78924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33101" y="2441145"/>
            <a:ext cx="2777719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30E0D-F1DE-8F94-5A33-65BE2883B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0124F8-98EE-9257-D699-0C6A38C7AD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88931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D97A49A-8F6F-1FE3-8C2A-E2840196E52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1180" y="3029918"/>
            <a:ext cx="2796860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3E071B0-74E5-D13E-FE4C-C3DD39937D0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137852" y="3029918"/>
            <a:ext cx="2796860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12AAC76-2A82-6077-C4BB-169B43FE083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71674" y="1992702"/>
            <a:ext cx="2042287" cy="28122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35EF0-2C03-2A41-5E17-1603E9AB4F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65453-7A40-70FD-F2A4-3C53FB29C259}"/>
              </a:ext>
            </a:extLst>
          </p:cNvPr>
          <p:cNvSpPr/>
          <p:nvPr userDrawn="1"/>
        </p:nvSpPr>
        <p:spPr>
          <a:xfrm>
            <a:off x="234175" y="5818908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5973293"/>
            <a:ext cx="11736151" cy="665018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8D2CA2C-B13C-3F7B-87C6-593BD44490F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779207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0F2B9-EC76-77B0-96A7-B5EBB8791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1AD012C-E48A-B2E1-AB2C-44092E9CAF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3" y="957532"/>
            <a:ext cx="9779207" cy="470699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85304-2E36-C4D4-D866-51A381A21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77" r:id="rId3"/>
    <p:sldLayoutId id="2147483689" r:id="rId4"/>
    <p:sldLayoutId id="2147483687" r:id="rId5"/>
    <p:sldLayoutId id="2147483686" r:id="rId6"/>
    <p:sldLayoutId id="2147483682" r:id="rId7"/>
    <p:sldLayoutId id="2147483684" r:id="rId8"/>
    <p:sldLayoutId id="2147483675" r:id="rId9"/>
    <p:sldLayoutId id="2147483674" r:id="rId10"/>
    <p:sldLayoutId id="2147483669" r:id="rId11"/>
    <p:sldLayoutId id="2147483683" r:id="rId12"/>
    <p:sldLayoutId id="2147483679" r:id="rId13"/>
    <p:sldLayoutId id="2147483664" r:id="rId14"/>
    <p:sldLayoutId id="2147483678" r:id="rId15"/>
    <p:sldLayoutId id="2147483665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0681C4-234F-C504-A651-A166E9AFC3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NCA Sponsored Training</a:t>
            </a:r>
          </a:p>
          <a:p>
            <a:r>
              <a:rPr lang="en-US" sz="2400" b="0" dirty="0"/>
              <a:t>Day 2 </a:t>
            </a:r>
            <a:r>
              <a:rPr lang="en-US" sz="2400" b="0"/>
              <a:t>– Afternoon </a:t>
            </a:r>
            <a:r>
              <a:rPr lang="en-US" sz="2400" b="0" dirty="0"/>
              <a:t>Session (Theory)</a:t>
            </a:r>
            <a:endParaRPr lang="en-SA" sz="2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2980-59EC-5835-6270-46BFAAE9E8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WordVisi_MSFontService"/>
              </a:rPr>
              <a:t>Asymmetric Cryptography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Presenter Name: Dr. Danish Vasan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City: </a:t>
            </a:r>
            <a:r>
              <a:rPr lang="en-GB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Dhahran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16 February 2025</a:t>
            </a:r>
            <a:endParaRPr lang="en-US" dirty="0"/>
          </a:p>
          <a:p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60051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 - Recap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919842" y="1211035"/>
            <a:ext cx="9535887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dirty="0"/>
              <a:t>Each party has a PAIR (</a:t>
            </a:r>
            <a:r>
              <a:rPr lang="en-US" altLang="it-IT" dirty="0" err="1"/>
              <a:t>PubK</a:t>
            </a:r>
            <a:r>
              <a:rPr lang="en-US" altLang="it-IT" dirty="0"/>
              <a:t>, </a:t>
            </a:r>
            <a:r>
              <a:rPr lang="en-US" altLang="it-IT" dirty="0" err="1"/>
              <a:t>PrivK</a:t>
            </a:r>
            <a:r>
              <a:rPr lang="en-US" altLang="it-IT" dirty="0"/>
              <a:t>) of keys:</a:t>
            </a:r>
          </a:p>
          <a:p>
            <a:pPr lvl="1"/>
            <a:r>
              <a:rPr lang="en-US" altLang="it-IT" dirty="0" err="1"/>
              <a:t>PubK</a:t>
            </a:r>
            <a:r>
              <a:rPr lang="en-US" altLang="it-IT" dirty="0"/>
              <a:t> is the public key, and used for encryption</a:t>
            </a:r>
          </a:p>
          <a:p>
            <a:pPr lvl="1"/>
            <a:r>
              <a:rPr lang="en-US" altLang="it-IT" dirty="0" err="1"/>
              <a:t>PrivK</a:t>
            </a:r>
            <a:r>
              <a:rPr lang="en-US" altLang="it-IT" dirty="0"/>
              <a:t> is the private key, and used for decryption</a:t>
            </a:r>
          </a:p>
          <a:p>
            <a:pPr lvl="1"/>
            <a:endParaRPr lang="en-US" altLang="it-IT" dirty="0"/>
          </a:p>
          <a:p>
            <a:r>
              <a:rPr lang="en-US" dirty="0"/>
              <a:t>Knowing the public-key </a:t>
            </a:r>
            <a:r>
              <a:rPr lang="en-US" altLang="it-IT" dirty="0" err="1"/>
              <a:t>PubK</a:t>
            </a:r>
            <a:r>
              <a:rPr lang="en-US" dirty="0"/>
              <a:t>, it is computationally </a:t>
            </a:r>
            <a:r>
              <a:rPr lang="en-US" b="1" dirty="0"/>
              <a:t>infeasible</a:t>
            </a:r>
            <a:r>
              <a:rPr lang="en-US" dirty="0"/>
              <a:t> to compute the private-key </a:t>
            </a:r>
            <a:r>
              <a:rPr lang="en-US" altLang="it-IT" dirty="0" err="1"/>
              <a:t>PrivK</a:t>
            </a:r>
            <a:endParaRPr lang="en-US" altLang="it-IT" dirty="0"/>
          </a:p>
          <a:p>
            <a:endParaRPr lang="en-US" altLang="it-IT" dirty="0"/>
          </a:p>
          <a:p>
            <a:r>
              <a:rPr lang="en-US" dirty="0"/>
              <a:t>The public-key </a:t>
            </a:r>
            <a:r>
              <a:rPr lang="en-US" altLang="it-IT" dirty="0" err="1"/>
              <a:t>PubK</a:t>
            </a:r>
            <a:r>
              <a:rPr lang="en-US" dirty="0"/>
              <a:t> may be made publicly available, e.g., in a publicly available directory</a:t>
            </a:r>
          </a:p>
          <a:p>
            <a:pPr lvl="1"/>
            <a:r>
              <a:rPr lang="en-US" dirty="0"/>
              <a:t> Many can encrypt, only one can decrypt</a:t>
            </a:r>
            <a:endParaRPr lang="en-US" altLang="it-IT" dirty="0"/>
          </a:p>
          <a:p>
            <a:pPr lvl="1"/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73725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 - Advantages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1006928" y="1507672"/>
            <a:ext cx="9535887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b="1" dirty="0"/>
              <a:t>Key distribution</a:t>
            </a:r>
            <a:r>
              <a:rPr lang="en-US" altLang="it-IT" dirty="0"/>
              <a:t>: </a:t>
            </a:r>
          </a:p>
          <a:p>
            <a:pPr lvl="1"/>
            <a:r>
              <a:rPr lang="en-US" altLang="it-IT" dirty="0"/>
              <a:t>Only the private key must be kept secret, the public key can be shared freely.</a:t>
            </a:r>
          </a:p>
          <a:p>
            <a:pPr lvl="1"/>
            <a:r>
              <a:rPr lang="en-US" altLang="it-IT" dirty="0"/>
              <a:t>A key pairs is generated once and used forever (unless the private key is compromised!)</a:t>
            </a:r>
          </a:p>
          <a:p>
            <a:pPr lvl="1"/>
            <a:endParaRPr lang="en-US" altLang="it-IT" dirty="0"/>
          </a:p>
          <a:p>
            <a:r>
              <a:rPr lang="en-US" altLang="it-IT" b="1" dirty="0"/>
              <a:t>Many use cases</a:t>
            </a:r>
            <a:r>
              <a:rPr lang="en-US" altLang="it-IT" dirty="0"/>
              <a:t>:</a:t>
            </a:r>
          </a:p>
          <a:p>
            <a:pPr lvl="1"/>
            <a:r>
              <a:rPr lang="en-US" altLang="it-IT" dirty="0"/>
              <a:t>Confidentiality</a:t>
            </a:r>
          </a:p>
          <a:p>
            <a:pPr lvl="1"/>
            <a:r>
              <a:rPr lang="en-US" altLang="it-IT" dirty="0"/>
              <a:t>Integrity</a:t>
            </a:r>
          </a:p>
          <a:p>
            <a:pPr lvl="1"/>
            <a:r>
              <a:rPr lang="en-US" altLang="it-IT" dirty="0"/>
              <a:t>Authentication and non-repudiation (via digital signatures) </a:t>
            </a:r>
          </a:p>
          <a:p>
            <a:endParaRPr lang="en-US" altLang="it-IT" dirty="0"/>
          </a:p>
          <a:p>
            <a:pPr lvl="1"/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224675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 - Disadvantages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707571" y="1355271"/>
            <a:ext cx="10880272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dirty="0"/>
              <a:t>Strength is dependent on the infeasibility of solving certain hard problems (discrete logarithm, factoring large numbers, etc.)</a:t>
            </a:r>
          </a:p>
          <a:p>
            <a:endParaRPr lang="en-US" altLang="it-IT" dirty="0"/>
          </a:p>
          <a:p>
            <a:pPr lvl="1"/>
            <a:r>
              <a:rPr lang="en-US" altLang="it-IT" dirty="0"/>
              <a:t>Calculating 19∗31=589 is easy, but given a large number and asked to determine its two prime factors is computationally difficult</a:t>
            </a:r>
          </a:p>
          <a:p>
            <a:pPr lvl="1"/>
            <a:r>
              <a:rPr lang="en-US" altLang="it-IT" dirty="0"/>
              <a:t>Note that in real systems, the product term is very large</a:t>
            </a:r>
          </a:p>
          <a:p>
            <a:pPr lvl="1"/>
            <a:r>
              <a:rPr lang="en-US" altLang="it-IT" dirty="0"/>
              <a:t>A mathematical breakthrough could provide a feasible way to solve the problem and break the encryption.</a:t>
            </a:r>
          </a:p>
          <a:p>
            <a:pPr lvl="1"/>
            <a:r>
              <a:rPr lang="en-US" altLang="it-IT" dirty="0"/>
              <a:t>Faster computers, quantum computers, etc. could facilitate breaking encryption.</a:t>
            </a:r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42539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17E249-5A82-D6C6-4A6C-CC7228F837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Public Key Cryptography - Early History</a:t>
            </a:r>
            <a:endParaRPr lang="it-IT" dirty="0"/>
          </a:p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ECBE-2265-43C7-241A-D0C2D0D6B5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just"/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Early Origins: James Ellis (1970)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The idea of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public-key encryption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 was first conceptualized in 1970 by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James Ellis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, a British cryptographer working at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GCHQ (Government Communications Headquarters)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His work was classified until 1997 when it was publicly disclosed.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Ellis' research laid the foundation for 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asymmetric cryptography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, though it was unknown to the public at the time.</a:t>
            </a:r>
          </a:p>
        </p:txBody>
      </p:sp>
    </p:spTree>
    <p:extLst>
      <p:ext uri="{BB962C8B-B14F-4D97-AF65-F5344CB8AC3E}">
        <p14:creationId xmlns:p14="http://schemas.microsoft.com/office/powerpoint/2010/main" val="257924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Public Key Cryptography - Early History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655864" y="1064094"/>
            <a:ext cx="10880272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 is proposed in Diffie and Hellman (1976) “New Directions in Cryptography ”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public-key encryption schemes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Public key distribution systems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Diffie-Hellman key agreement protocol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digital signature</a:t>
            </a:r>
          </a:p>
          <a:p>
            <a:pPr lvl="1"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Concept of digital signature is still originally due to Diffie &amp; Hellman</a:t>
            </a: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it-IT" dirty="0"/>
          </a:p>
          <a:p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190326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Public Key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889907" y="1368894"/>
            <a:ext cx="9114065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Almost all public-key encryption algorithms use either number theory and modular arithmetic.</a:t>
            </a:r>
          </a:p>
          <a:p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</a:p>
          <a:p>
            <a:pPr lvl="1"/>
            <a:r>
              <a:rPr lang="en-US" altLang="it-IT" sz="2800" dirty="0">
                <a:latin typeface="Arial" panose="020B0604020202020204" pitchFamily="34" charset="0"/>
                <a:cs typeface="Arial" panose="020B0604020202020204" pitchFamily="34" charset="0"/>
              </a:rPr>
              <a:t>based on the hardness of factoring large numbers</a:t>
            </a:r>
          </a:p>
          <a:p>
            <a:pPr lvl="1"/>
            <a:endParaRPr lang="en-US" alt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b="1" dirty="0">
                <a:latin typeface="Arial" panose="020B0604020202020204" pitchFamily="34" charset="0"/>
                <a:cs typeface="Arial" panose="020B0604020202020204" pitchFamily="34" charset="0"/>
              </a:rPr>
              <a:t>El Gamal</a:t>
            </a:r>
          </a:p>
          <a:p>
            <a:pPr lvl="1"/>
            <a:r>
              <a:rPr lang="en-US" altLang="it-IT" sz="2800" dirty="0">
                <a:latin typeface="Arial" panose="020B0604020202020204" pitchFamily="34" charset="0"/>
                <a:cs typeface="Arial" panose="020B0604020202020204" pitchFamily="34" charset="0"/>
              </a:rPr>
              <a:t>Based on the hardness of solving discrete logarithm</a:t>
            </a:r>
          </a:p>
          <a:p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66486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RSA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737507" y="1211035"/>
            <a:ext cx="10884649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Invented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1978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Rivest, Adi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hamir, and Leonard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dleman – Published as R L Rivest, A Shamir, L Adleman,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"On Digital Signatures and Public Key Cryptosystems", Communications of the ACM, vol 21 no 2, pp 120-126, Feb 1978 </a:t>
            </a:r>
          </a:p>
          <a:p>
            <a:pPr algn="just"/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 relies on the difficulty of factoring large composite numbers </a:t>
            </a:r>
          </a:p>
        </p:txBody>
      </p:sp>
    </p:spTree>
    <p:extLst>
      <p:ext uri="{BB962C8B-B14F-4D97-AF65-F5344CB8AC3E}">
        <p14:creationId xmlns:p14="http://schemas.microsoft.com/office/powerpoint/2010/main" val="309889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RSA Public Key </a:t>
            </a:r>
            <a:r>
              <a:rPr lang="it-IT" dirty="0" err="1"/>
              <a:t>Crypto</a:t>
            </a:r>
            <a:r>
              <a:rPr lang="it-IT" dirty="0"/>
              <a:t> System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A787B21-4E35-5FE1-F9E0-A29F97346287}"/>
              </a:ext>
            </a:extLst>
          </p:cNvPr>
          <p:cNvSpPr txBox="1">
            <a:spLocks noChangeArrowheads="1"/>
          </p:cNvSpPr>
          <p:nvPr/>
        </p:nvSpPr>
        <p:spPr>
          <a:xfrm>
            <a:off x="462643" y="1338942"/>
            <a:ext cx="10880272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Key Generation: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Select 2 large prime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numbers of about the same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size,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pq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(n)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-1)(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-1)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1&lt;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 s.t.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gcd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(e,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))= 1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d: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 &lt;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 s.t.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φ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) = 1 </a:t>
            </a:r>
          </a:p>
          <a:p>
            <a:pPr marL="514350" indent="-514350" algn="just">
              <a:buFont typeface="+mj-lt"/>
              <a:buAutoNum type="arabicPeriod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Public key: (e, n) </a:t>
            </a:r>
          </a:p>
          <a:p>
            <a:pPr marL="0" indent="0" algn="just">
              <a:buNone/>
            </a:pP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Private key: d</a:t>
            </a:r>
            <a:endParaRPr lang="en-US" alt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alt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5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RSA </a:t>
            </a:r>
            <a:r>
              <a:rPr lang="it-IT" dirty="0" err="1"/>
              <a:t>Properties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A787B21-4E35-5FE1-F9E0-A29F97346287}"/>
              </a:ext>
            </a:extLst>
          </p:cNvPr>
          <p:cNvSpPr txBox="1">
            <a:spLocks noChangeArrowheads="1"/>
          </p:cNvSpPr>
          <p:nvPr/>
        </p:nvSpPr>
        <p:spPr>
          <a:xfrm>
            <a:off x="4631872" y="2361815"/>
            <a:ext cx="1899558" cy="556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b="1" kern="1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buNone/>
            </a:pPr>
            <a:endParaRPr lang="en-US" alt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4F63C-AC3C-1B50-65FC-3ECBD3C94C82}"/>
              </a:ext>
            </a:extLst>
          </p:cNvPr>
          <p:cNvSpPr txBox="1"/>
          <p:nvPr/>
        </p:nvSpPr>
        <p:spPr>
          <a:xfrm>
            <a:off x="929000" y="2052824"/>
            <a:ext cx="249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Plaintext: </a:t>
            </a:r>
            <a:r>
              <a:rPr lang="en-US" sz="3200" b="1" dirty="0"/>
              <a:t>M</a:t>
            </a:r>
            <a:endParaRPr lang="it-IT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73A38-6C90-3E2D-350E-CCAB79F46A13}"/>
              </a:ext>
            </a:extLst>
          </p:cNvPr>
          <p:cNvSpPr txBox="1"/>
          <p:nvPr/>
        </p:nvSpPr>
        <p:spPr>
          <a:xfrm>
            <a:off x="7939399" y="2069427"/>
            <a:ext cx="249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Ciphertext: </a:t>
            </a:r>
            <a:r>
              <a:rPr lang="en-US" sz="3200" b="1" dirty="0"/>
              <a:t>C</a:t>
            </a:r>
            <a:endParaRPr lang="it-IT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B3329-6023-15B9-3AE4-3B10C12E4A03}"/>
              </a:ext>
            </a:extLst>
          </p:cNvPr>
          <p:cNvCxnSpPr/>
          <p:nvPr/>
        </p:nvCxnSpPr>
        <p:spPr>
          <a:xfrm>
            <a:off x="3603812" y="1861073"/>
            <a:ext cx="36629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DBF49-2A0E-76C7-9DBD-197960BCA55D}"/>
              </a:ext>
            </a:extLst>
          </p:cNvPr>
          <p:cNvCxnSpPr>
            <a:cxnSpLocks/>
          </p:cNvCxnSpPr>
          <p:nvPr/>
        </p:nvCxnSpPr>
        <p:spPr>
          <a:xfrm flipH="1">
            <a:off x="3603812" y="2821752"/>
            <a:ext cx="36629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F4A55EA4-50F6-8094-CC21-0BD49B9F9785}"/>
              </a:ext>
            </a:extLst>
          </p:cNvPr>
          <p:cNvSpPr txBox="1">
            <a:spLocks noChangeArrowheads="1"/>
          </p:cNvSpPr>
          <p:nvPr/>
        </p:nvSpPr>
        <p:spPr>
          <a:xfrm>
            <a:off x="4365171" y="1442358"/>
            <a:ext cx="3363687" cy="500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/>
              <a:t>C</a:t>
            </a:r>
            <a:r>
              <a:rPr lang="it-IT" dirty="0"/>
              <a:t> =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 </a:t>
            </a:r>
            <a:r>
              <a:rPr lang="en-US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4F4868E-8A36-CC97-FEF8-91B802C3E97F}"/>
              </a:ext>
            </a:extLst>
          </p:cNvPr>
          <p:cNvSpPr txBox="1">
            <a:spLocks noChangeArrowheads="1"/>
          </p:cNvSpPr>
          <p:nvPr/>
        </p:nvSpPr>
        <p:spPr>
          <a:xfrm>
            <a:off x="2525486" y="3700405"/>
            <a:ext cx="6939642" cy="1553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it-IT" dirty="0"/>
              <a:t>From </a:t>
            </a:r>
            <a:r>
              <a:rPr lang="it-IT" b="1" dirty="0"/>
              <a:t>n</a:t>
            </a:r>
            <a:r>
              <a:rPr lang="it-IT" dirty="0"/>
              <a:t>, </a:t>
            </a:r>
            <a:r>
              <a:rPr lang="it-IT" dirty="0" err="1"/>
              <a:t>difficult</a:t>
            </a:r>
            <a:r>
              <a:rPr lang="it-IT" dirty="0"/>
              <a:t> to compute </a:t>
            </a:r>
            <a:r>
              <a:rPr lang="it-IT" b="1" dirty="0"/>
              <a:t>p</a:t>
            </a:r>
            <a:r>
              <a:rPr lang="it-IT" dirty="0"/>
              <a:t>, </a:t>
            </a:r>
            <a:r>
              <a:rPr lang="it-IT" b="1" dirty="0"/>
              <a:t>q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From (</a:t>
            </a:r>
            <a:r>
              <a:rPr lang="it-IT" b="1" dirty="0"/>
              <a:t>n, e</a:t>
            </a:r>
            <a:r>
              <a:rPr lang="it-IT" dirty="0"/>
              <a:t>), </a:t>
            </a:r>
            <a:r>
              <a:rPr lang="it-IT" dirty="0" err="1"/>
              <a:t>difficult</a:t>
            </a:r>
            <a:r>
              <a:rPr lang="it-IT" dirty="0"/>
              <a:t> to compute </a:t>
            </a:r>
            <a:r>
              <a:rPr lang="it-IT" b="1" dirty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From (</a:t>
            </a:r>
            <a:r>
              <a:rPr lang="it-IT" b="1" dirty="0"/>
              <a:t>n, e</a:t>
            </a:r>
            <a:r>
              <a:rPr lang="it-IT" dirty="0"/>
              <a:t>) and </a:t>
            </a:r>
            <a:r>
              <a:rPr lang="it-IT" b="1" dirty="0"/>
              <a:t>C</a:t>
            </a:r>
            <a:r>
              <a:rPr lang="it-IT" dirty="0"/>
              <a:t>, </a:t>
            </a:r>
            <a:r>
              <a:rPr lang="it-IT" dirty="0" err="1"/>
              <a:t>difficult</a:t>
            </a:r>
            <a:r>
              <a:rPr lang="it-IT" dirty="0"/>
              <a:t> to compute </a:t>
            </a:r>
            <a:r>
              <a:rPr lang="it-IT" b="1" dirty="0"/>
              <a:t>M</a:t>
            </a:r>
            <a:r>
              <a:rPr lang="it-IT" dirty="0"/>
              <a:t> </a:t>
            </a:r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25835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631D5-8201-BD59-C6A8-C2EE030E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62" y="81025"/>
            <a:ext cx="9931775" cy="56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7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DC782-AD57-B7C7-8516-91292E37AC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6D93-A24C-A240-71D4-02E8682555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61308" y="1527051"/>
            <a:ext cx="9779207" cy="39778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Asymmetric Encryption Overview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Introduction to asymmetric cryptography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Advantages and Disadvantages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2400" b="1" dirty="0"/>
              <a:t>RSA Algorithm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Basic properties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Crypto system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Example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Real-world usage of Public Key Encryption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Public Key Infrastructures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Digital Certificates and Signatures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B8B309-916F-C03E-0D62-DDAD5956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8" y="994940"/>
            <a:ext cx="11104864" cy="42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4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RSA </a:t>
            </a:r>
            <a:r>
              <a:rPr lang="it-IT" dirty="0" err="1"/>
              <a:t>Exercise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A787B21-4E35-5FE1-F9E0-A29F97346287}"/>
              </a:ext>
            </a:extLst>
          </p:cNvPr>
          <p:cNvSpPr txBox="1">
            <a:spLocks noChangeArrowheads="1"/>
          </p:cNvSpPr>
          <p:nvPr/>
        </p:nvSpPr>
        <p:spPr>
          <a:xfrm>
            <a:off x="190500" y="1211035"/>
            <a:ext cx="11495313" cy="44359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b="1" dirty="0"/>
              <a:t>p</a:t>
            </a:r>
            <a:r>
              <a:rPr lang="it-IT" dirty="0"/>
              <a:t> = 47 and </a:t>
            </a:r>
            <a:r>
              <a:rPr lang="it-IT" b="1" dirty="0"/>
              <a:t>q</a:t>
            </a:r>
            <a:r>
              <a:rPr lang="it-IT" dirty="0"/>
              <a:t> = 71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 Compute </a:t>
            </a:r>
            <a:r>
              <a:rPr lang="it-IT" b="1" dirty="0"/>
              <a:t>n</a:t>
            </a:r>
            <a:r>
              <a:rPr lang="it-IT" dirty="0"/>
              <a:t> and </a:t>
            </a:r>
            <a:r>
              <a:rPr lang="el-GR" b="1" dirty="0"/>
              <a:t>φ</a:t>
            </a:r>
            <a:r>
              <a:rPr lang="it-IT" b="1" dirty="0"/>
              <a:t>(n)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pick a value of </a:t>
            </a:r>
            <a:r>
              <a:rPr lang="en-US" b="1" dirty="0"/>
              <a:t>e</a:t>
            </a:r>
            <a:r>
              <a:rPr lang="en-US" dirty="0"/>
              <a:t> which does not share a factor with </a:t>
            </a:r>
            <a:r>
              <a:rPr lang="el-GR" b="1" dirty="0"/>
              <a:t>φ</a:t>
            </a:r>
            <a:r>
              <a:rPr lang="it-IT" b="1" dirty="0"/>
              <a:t>(n)</a:t>
            </a:r>
          </a:p>
          <a:p>
            <a:pPr lvl="1"/>
            <a:r>
              <a:rPr lang="en-US" dirty="0"/>
              <a:t>You can factorize a number here</a:t>
            </a:r>
            <a:r>
              <a:rPr lang="it-IT" dirty="0"/>
              <a:t>: </a:t>
            </a:r>
            <a:r>
              <a:rPr lang="it-IT" b="1" dirty="0"/>
              <a:t>https://</a:t>
            </a:r>
            <a:r>
              <a:rPr lang="it-IT" b="1" dirty="0">
                <a:ea typeface="+mn-lt"/>
                <a:cs typeface="+mn-lt"/>
              </a:rPr>
              <a:t>factordb.com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select a value of </a:t>
            </a:r>
            <a:r>
              <a:rPr lang="en-US" b="1" dirty="0"/>
              <a:t>d</a:t>
            </a:r>
            <a:r>
              <a:rPr lang="en-US" dirty="0"/>
              <a:t>, so that (</a:t>
            </a:r>
            <a:r>
              <a:rPr lang="en-US" b="1" dirty="0"/>
              <a:t>ed</a:t>
            </a:r>
            <a:r>
              <a:rPr lang="en-US" dirty="0"/>
              <a:t>) (mod </a:t>
            </a:r>
            <a:r>
              <a:rPr lang="el-GR" b="1" dirty="0"/>
              <a:t>φ</a:t>
            </a:r>
            <a:r>
              <a:rPr lang="it-IT" b="1" dirty="0"/>
              <a:t>(n)</a:t>
            </a:r>
            <a:r>
              <a:rPr lang="en-US" dirty="0"/>
              <a:t>) = 1</a:t>
            </a:r>
          </a:p>
          <a:p>
            <a:pPr lvl="1"/>
            <a:r>
              <a:rPr lang="en-US" dirty="0"/>
              <a:t>You can compute </a:t>
            </a:r>
            <a:r>
              <a:rPr lang="en-US" b="1" dirty="0"/>
              <a:t>d</a:t>
            </a:r>
            <a:r>
              <a:rPr lang="en-US" dirty="0"/>
              <a:t> here: </a:t>
            </a:r>
            <a:r>
              <a:rPr lang="en-US" b="1" dirty="0"/>
              <a:t>https://asecuritysite.com/encryption/inversemod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for a message of M=688, calculate the cipher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decrypt your ciphertext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Did you get the value of your message back (M=688)? If not, you have made a mistake, so go back and check.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19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57C34C3B-226B-CCC1-D859-5AED384D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82" y="2332617"/>
            <a:ext cx="3637621" cy="36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2239979-87A7-DFDD-67B7-622BAE3DA52D}"/>
              </a:ext>
            </a:extLst>
          </p:cNvPr>
          <p:cNvSpPr txBox="1">
            <a:spLocks/>
          </p:cNvSpPr>
          <p:nvPr/>
        </p:nvSpPr>
        <p:spPr>
          <a:xfrm>
            <a:off x="2400485" y="3053032"/>
            <a:ext cx="3993597" cy="2196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back in 10 min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2B624D-1D2D-8BFB-A89D-4406ADDD0D04}"/>
              </a:ext>
            </a:extLst>
          </p:cNvPr>
          <p:cNvSpPr txBox="1">
            <a:spLocks/>
          </p:cNvSpPr>
          <p:nvPr/>
        </p:nvSpPr>
        <p:spPr>
          <a:xfrm>
            <a:off x="1869595" y="1069431"/>
            <a:ext cx="8568597" cy="14350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A6A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Break Time…</a:t>
            </a:r>
          </a:p>
        </p:txBody>
      </p:sp>
    </p:spTree>
    <p:extLst>
      <p:ext uri="{BB962C8B-B14F-4D97-AF65-F5344CB8AC3E}">
        <p14:creationId xmlns:p14="http://schemas.microsoft.com/office/powerpoint/2010/main" val="91445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 of RSA: The Role of Factoring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576390" y="1165717"/>
            <a:ext cx="11250593" cy="49393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RSA Security Relies on the Hardness of Factoring </a:t>
            </a:r>
            <a:r>
              <a:rPr lang="en-GB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GB" b="1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p×q</a:t>
            </a:r>
            <a:endParaRPr lang="en-GB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RSA encryption depends on the difficulty of factoring a large number n, where: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n=</a:t>
            </a:r>
            <a:r>
              <a:rPr lang="en-GB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p×q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where p and q are large prime numbers.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Euler totient function: </a:t>
            </a:r>
            <a:r>
              <a:rPr lang="el-G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l-G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n)=(p−1)(q−1)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private key d is computed from the public exponent e and </a:t>
            </a:r>
            <a:r>
              <a:rPr lang="el-G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l-G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n), making it essential to keep </a:t>
            </a:r>
            <a:r>
              <a:rPr lang="el-G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l-G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n) secret.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GB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an attacker factors n, they can determine </a:t>
            </a:r>
            <a:r>
              <a:rPr lang="el-G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ϕ</a:t>
            </a:r>
            <a:r>
              <a:rPr lang="el-G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n) and compute d, breaking RSA encryption.</a:t>
            </a:r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1126986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68D4BD-9D13-E0A4-7324-7426990837C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6628" y="1476816"/>
            <a:ext cx="12155372" cy="3315102"/>
          </a:xfr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B635A57-1888-A6F0-F463-CBCE1C51F88A}"/>
              </a:ext>
            </a:extLst>
          </p:cNvPr>
          <p:cNvSpPr txBox="1">
            <a:spLocks/>
          </p:cNvSpPr>
          <p:nvPr/>
        </p:nvSpPr>
        <p:spPr>
          <a:xfrm>
            <a:off x="1312084" y="516454"/>
            <a:ext cx="9779207" cy="5566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rgbClr val="00A6A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Strength of RSA Over Time (Factoring Records)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31377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7AF7D2-073E-B1A1-3AA4-6A6628F3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" y="1018572"/>
            <a:ext cx="12007390" cy="402798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54BC005-5363-D40B-110F-B536E2B492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2084" y="273386"/>
            <a:ext cx="9779207" cy="556665"/>
          </a:xfrm>
        </p:spPr>
        <p:txBody>
          <a:bodyPr/>
          <a:lstStyle/>
          <a:p>
            <a:r>
              <a:rPr lang="en-US" dirty="0"/>
              <a:t>Real World Usage of Public Key Encryption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Digital Signatures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79C01-5F7A-C385-C640-BD51A5159AD4}"/>
              </a:ext>
            </a:extLst>
          </p:cNvPr>
          <p:cNvSpPr txBox="1"/>
          <p:nvPr/>
        </p:nvSpPr>
        <p:spPr>
          <a:xfrm>
            <a:off x="717630" y="1250066"/>
            <a:ext cx="109033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A digital signature is like an electronic fingerprint that verifies who sent a message and that it hasn’t been changed. It’s mainly used in online security, banking, and secure communication.</a:t>
            </a:r>
          </a:p>
          <a:p>
            <a:pPr algn="just"/>
            <a:endParaRPr lang="en-GB" sz="2800" i="0" u="none" strike="noStrike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What does it do?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Proves the sender’s identity (Authentication)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Ensures the message is not altered (Data Integrity)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GB" sz="2800" i="0" u="none" strike="noStrike" dirty="0">
                <a:solidFill>
                  <a:srgbClr val="000000"/>
                </a:solidFill>
                <a:effectLst/>
              </a:rPr>
              <a:t>Prevents the sender from denying sending the message (Non-Repudiation)</a:t>
            </a:r>
          </a:p>
        </p:txBody>
      </p:sp>
    </p:spTree>
    <p:extLst>
      <p:ext uri="{BB962C8B-B14F-4D97-AF65-F5344CB8AC3E}">
        <p14:creationId xmlns:p14="http://schemas.microsoft.com/office/powerpoint/2010/main" val="3454554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Digital Signatures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ACC207-FB11-5B13-8A92-BCEE3E193D3D}"/>
              </a:ext>
            </a:extLst>
          </p:cNvPr>
          <p:cNvSpPr txBox="1">
            <a:spLocks noChangeArrowheads="1"/>
          </p:cNvSpPr>
          <p:nvPr/>
        </p:nvSpPr>
        <p:spPr>
          <a:xfrm>
            <a:off x="647702" y="2264230"/>
            <a:ext cx="5725884" cy="11212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Very often digital signatures are used with hash functions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hash of a message is signed, instead of the message.</a:t>
            </a:r>
            <a:endParaRPr lang="en-US" altLang="it-IT" dirty="0"/>
          </a:p>
          <a:p>
            <a:pPr marL="0" indent="0">
              <a:buNone/>
            </a:pPr>
            <a:endParaRPr lang="en-US" altLang="it-IT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1DD95-AC76-4E46-F9A5-4ACC3C40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88" y="1778860"/>
            <a:ext cx="3732497" cy="32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6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MitM Attack Against Asymmetric Key Systems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A6D48-A7FE-0506-AC05-6A313F71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17" y="1087496"/>
            <a:ext cx="7334684" cy="43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03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MitM Attack Against Asymmetric Key Systems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21DE5-ECE0-5763-0A61-B16A4503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72" y="1022892"/>
            <a:ext cx="7412785" cy="45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Review of Symmetric Cryptography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001486"/>
            <a:ext cx="9535887" cy="44359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dirty="0"/>
              <a:t>Confidentiality</a:t>
            </a:r>
          </a:p>
          <a:p>
            <a:pPr lvl="1"/>
            <a:r>
              <a:rPr lang="en-US" altLang="it-IT" dirty="0"/>
              <a:t>Stream ciphers </a:t>
            </a:r>
          </a:p>
          <a:p>
            <a:pPr lvl="1"/>
            <a:r>
              <a:rPr lang="en-US" altLang="it-IT" dirty="0"/>
              <a:t>Block ciphers</a:t>
            </a:r>
          </a:p>
          <a:p>
            <a:pPr lvl="1"/>
            <a:endParaRPr lang="en-US" altLang="it-IT" sz="2800" dirty="0"/>
          </a:p>
          <a:p>
            <a:r>
              <a:rPr lang="en-US" altLang="it-IT" dirty="0"/>
              <a:t>Integrity</a:t>
            </a:r>
          </a:p>
          <a:p>
            <a:pPr lvl="1"/>
            <a:r>
              <a:rPr lang="en-US" altLang="it-IT" dirty="0"/>
              <a:t>Cryptographic hash functions</a:t>
            </a:r>
          </a:p>
          <a:p>
            <a:pPr lvl="1"/>
            <a:endParaRPr lang="en-US" altLang="it-IT" sz="2800" dirty="0"/>
          </a:p>
          <a:p>
            <a:r>
              <a:rPr lang="en-US" altLang="it-IT" dirty="0"/>
              <a:t>Limitation: </a:t>
            </a:r>
            <a:r>
              <a:rPr lang="en-US" altLang="it-IT" b="1" dirty="0"/>
              <a:t>sender and receiver must share the same key</a:t>
            </a:r>
          </a:p>
          <a:p>
            <a:pPr lvl="1"/>
            <a:r>
              <a:rPr lang="en-US" altLang="it-IT" dirty="0"/>
              <a:t>Needs secure channel for key distribution</a:t>
            </a:r>
          </a:p>
          <a:p>
            <a:pPr lvl="1"/>
            <a:r>
              <a:rPr lang="en-US" altLang="it-IT" dirty="0"/>
              <a:t>Impossible for two parties having no prior relationship</a:t>
            </a:r>
          </a:p>
          <a:p>
            <a:pPr lvl="1"/>
            <a:r>
              <a:rPr lang="en-US" altLang="it-IT" dirty="0"/>
              <a:t>Needs many keys for n parties to communicate</a:t>
            </a:r>
          </a:p>
          <a:p>
            <a:pPr lvl="1"/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500789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Key Systems - Problem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3E38-DC34-1E08-AC91-6B9609B22E07}"/>
              </a:ext>
            </a:extLst>
          </p:cNvPr>
          <p:cNvSpPr txBox="1"/>
          <p:nvPr/>
        </p:nvSpPr>
        <p:spPr>
          <a:xfrm>
            <a:off x="1336221" y="1799307"/>
            <a:ext cx="9519557" cy="294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do we know we are really talking to the right party? (Anyone can send you a public key to use)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digital signature only ties a message to a private key, not to a person.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need a way to bind a public/private key pair to a specific individual.</a:t>
            </a:r>
          </a:p>
        </p:txBody>
      </p:sp>
    </p:spTree>
    <p:extLst>
      <p:ext uri="{BB962C8B-B14F-4D97-AF65-F5344CB8AC3E}">
        <p14:creationId xmlns:p14="http://schemas.microsoft.com/office/powerpoint/2010/main" val="163234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Key Systems - Solution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3E38-DC34-1E08-AC91-6B9609B22E07}"/>
              </a:ext>
            </a:extLst>
          </p:cNvPr>
          <p:cNvSpPr txBox="1"/>
          <p:nvPr/>
        </p:nvSpPr>
        <p:spPr>
          <a:xfrm>
            <a:off x="1232536" y="1035915"/>
            <a:ext cx="9430022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/>
              <a:t>Public Key Infrastructure (PKI)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trusted third party, called </a:t>
            </a:r>
            <a:r>
              <a:rPr lang="en-US" sz="2400" b="1" dirty="0"/>
              <a:t>certificate authority </a:t>
            </a:r>
            <a:r>
              <a:rPr lang="en-US" sz="2400" dirty="0"/>
              <a:t>(CA), vouches for the individuals and their keys.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registration authority </a:t>
            </a:r>
            <a:r>
              <a:rPr lang="en-US" sz="2400" dirty="0"/>
              <a:t>(RA) issues digital certificates that bind key pairs to identities.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Certificates can be created for people, organizations, or specific computers.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PKI includes mechanisms to issue, revoke, and verify certificates.</a:t>
            </a:r>
          </a:p>
        </p:txBody>
      </p:sp>
    </p:spTree>
    <p:extLst>
      <p:ext uri="{BB962C8B-B14F-4D97-AF65-F5344CB8AC3E}">
        <p14:creationId xmlns:p14="http://schemas.microsoft.com/office/powerpoint/2010/main" val="197164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b="1" dirty="0"/>
              <a:t>Public Key Infrastructure (PKI)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3E38-DC34-1E08-AC91-6B9609B22E07}"/>
              </a:ext>
            </a:extLst>
          </p:cNvPr>
          <p:cNvSpPr txBox="1"/>
          <p:nvPr/>
        </p:nvSpPr>
        <p:spPr>
          <a:xfrm>
            <a:off x="1085578" y="1117558"/>
            <a:ext cx="9430022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issuer digitally signs the certificates, allowing us to verify their authenticity and integrity.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may be multiple layers of certificates verifying others in a ‘tree of trust’ or ‘web of trust’.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CA has one or more root certificates that we must trust implicitly.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Certificates have an expiration date. The CA may issue a certificate revocation list (CRL) of certificates that have not expired but should not be trusted.</a:t>
            </a:r>
          </a:p>
        </p:txBody>
      </p:sp>
    </p:spTree>
    <p:extLst>
      <p:ext uri="{BB962C8B-B14F-4D97-AF65-F5344CB8AC3E}">
        <p14:creationId xmlns:p14="http://schemas.microsoft.com/office/powerpoint/2010/main" val="74049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b="1" dirty="0"/>
              <a:t>Public Key Certificates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008DD-DC83-3615-C240-42447216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47" y="777988"/>
            <a:ext cx="7858623" cy="49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X.509 Certificates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3E38-DC34-1E08-AC91-6B9609B22E07}"/>
              </a:ext>
            </a:extLst>
          </p:cNvPr>
          <p:cNvSpPr txBox="1"/>
          <p:nvPr/>
        </p:nvSpPr>
        <p:spPr>
          <a:xfrm>
            <a:off x="971278" y="1422358"/>
            <a:ext cx="9430022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Defines framework for authentication services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most widely accepted format for certificates is defined by the ITU-T X.509 version 3 international standards.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certificates are encoded using OSI ASN.1 DER.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Used by numerous applications: SSL, IPSec, SET</a:t>
            </a:r>
          </a:p>
        </p:txBody>
      </p:sp>
    </p:spTree>
    <p:extLst>
      <p:ext uri="{BB962C8B-B14F-4D97-AF65-F5344CB8AC3E}">
        <p14:creationId xmlns:p14="http://schemas.microsoft.com/office/powerpoint/2010/main" val="52490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How to Obtain a Certificate?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F543F-DFCA-BD3F-2CA3-E2C6E025C52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72885" y="1589314"/>
            <a:ext cx="470262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chemeClr val="accent1"/>
              </a:buClr>
            </a:pPr>
            <a:r>
              <a:rPr lang="en-AU" altLang="en-US" sz="2400" dirty="0">
                <a:ea typeface="ＭＳ Ｐゴシック" panose="020B0600070205080204" pitchFamily="34" charset="-128"/>
              </a:rPr>
              <a:t>Define your own CA (use </a:t>
            </a:r>
            <a:r>
              <a:rPr lang="en-AU" altLang="en-US" sz="2400" dirty="0" err="1">
                <a:ea typeface="ＭＳ Ｐゴシック" panose="020B0600070205080204" pitchFamily="34" charset="-128"/>
              </a:rPr>
              <a:t>openssl</a:t>
            </a:r>
            <a:r>
              <a:rPr lang="en-AU" altLang="en-US" sz="2400" dirty="0">
                <a:ea typeface="ＭＳ Ｐゴシック" panose="020B0600070205080204" pitchFamily="34" charset="-128"/>
              </a:rPr>
              <a:t> or Java </a:t>
            </a:r>
            <a:r>
              <a:rPr lang="en-AU" altLang="en-US" sz="2400" dirty="0" err="1">
                <a:ea typeface="ＭＳ Ｐゴシック" panose="020B0600070205080204" pitchFamily="34" charset="-128"/>
              </a:rPr>
              <a:t>Keytool</a:t>
            </a:r>
            <a:r>
              <a:rPr lang="en-AU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marL="457200" lvl="1" indent="0" eaLnBrk="1" hangingPunct="1">
              <a:buNone/>
            </a:pPr>
            <a:r>
              <a:rPr lang="en-AU" altLang="en-US" sz="2000" dirty="0">
                <a:ea typeface="ＭＳ Ｐゴシック" panose="020B0600070205080204" pitchFamily="34" charset="-128"/>
              </a:rPr>
              <a:t>Certificates unlikely to be accepted by others </a:t>
            </a:r>
          </a:p>
          <a:p>
            <a:pPr marL="457200" lvl="1" indent="0" eaLnBrk="1" hangingPunct="1">
              <a:buNone/>
            </a:pPr>
            <a:endParaRPr lang="en-AU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buClr>
                <a:schemeClr val="accent1"/>
              </a:buClr>
            </a:pPr>
            <a:r>
              <a:rPr lang="en-AU" altLang="en-US" sz="2400" dirty="0">
                <a:ea typeface="ＭＳ Ｐゴシック" panose="020B0600070205080204" pitchFamily="34" charset="-128"/>
              </a:rPr>
              <a:t>Obtain certificates from one of the vendors: VeriSign, Thawte, and many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01B07-9C63-D5A9-3C5A-4F4C8419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39" y="551718"/>
            <a:ext cx="4595132" cy="502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2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CAs and Trust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30030-611B-6B6B-784F-AB79ADEF983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67442" y="1436914"/>
            <a:ext cx="1040130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Certificates are trusted if signature of CA verifies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Chain of CA’s can be formed, head CA is called root CA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In order to verify the signature, the public key of the root CA should be obtained. 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AU" altLang="en-US" dirty="0">
                <a:ea typeface="ＭＳ Ｐゴシック" panose="020B0600070205080204" pitchFamily="34" charset="-128"/>
              </a:rPr>
              <a:t>TRUST is centralized (to root CA’s) and hierarchical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AU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What bad things can happen if the root CA system is compromised?</a:t>
            </a:r>
          </a:p>
        </p:txBody>
      </p:sp>
    </p:spTree>
    <p:extLst>
      <p:ext uri="{BB962C8B-B14F-4D97-AF65-F5344CB8AC3E}">
        <p14:creationId xmlns:p14="http://schemas.microsoft.com/office/powerpoint/2010/main" val="3366459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CAs – Chain of Trust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6A2CB-74EC-65F2-D20A-6A7FCAB9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71" y="1273317"/>
            <a:ext cx="6802899" cy="43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7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6275E-F47A-D9A1-BB47-39DA2E81FF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  <a:endParaRPr lang="en-SA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ACE7D02E-5546-85D5-3511-67698ED67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2" y="2532147"/>
            <a:ext cx="4347941" cy="24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Key Exchange</a:t>
            </a:r>
            <a:endParaRPr lang="it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8E2526-6991-C71A-4AE5-6ED47AFFD051}"/>
              </a:ext>
            </a:extLst>
          </p:cNvPr>
          <p:cNvSpPr txBox="1">
            <a:spLocks/>
          </p:cNvSpPr>
          <p:nvPr/>
        </p:nvSpPr>
        <p:spPr>
          <a:xfrm>
            <a:off x="982980" y="856486"/>
            <a:ext cx="100584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Traditionally, secure encrypted communication between two parties required that they first exchange </a:t>
            </a:r>
            <a:r>
              <a:rPr lang="en-US" b="1" dirty="0"/>
              <a:t>keys </a:t>
            </a:r>
            <a:r>
              <a:rPr lang="en-US" dirty="0"/>
              <a:t>by some secure physical channel, such as a paper key lists transported by a trusted courier.</a:t>
            </a:r>
            <a:endParaRPr lang="en-US" b="1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000DA-EDA6-21CD-6F53-66297F650F5B}"/>
              </a:ext>
            </a:extLst>
          </p:cNvPr>
          <p:cNvSpPr/>
          <p:nvPr/>
        </p:nvSpPr>
        <p:spPr>
          <a:xfrm>
            <a:off x="5376292" y="5155131"/>
            <a:ext cx="6096000" cy="6718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this physical channel always available?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8E1FA-7B48-5972-4890-D2233DD0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0758"/>
            <a:ext cx="4504977" cy="2421425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36540C7A-6D54-BB19-8A5D-9942D9BCCAA7}"/>
              </a:ext>
            </a:extLst>
          </p:cNvPr>
          <p:cNvCxnSpPr>
            <a:cxnSpLocks/>
          </p:cNvCxnSpPr>
          <p:nvPr/>
        </p:nvCxnSpPr>
        <p:spPr>
          <a:xfrm rot="10800000">
            <a:off x="6731106" y="3765869"/>
            <a:ext cx="2126264" cy="323452"/>
          </a:xfrm>
          <a:prstGeom prst="curvedConnector3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36617E-FF1E-AAE6-DFF4-ED340E28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08" y="3330597"/>
            <a:ext cx="1672336" cy="2378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9F2D7-5C34-D142-9360-00B4828C9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14920">
            <a:off x="2295169" y="3264039"/>
            <a:ext cx="1423892" cy="6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8601-915A-A604-4B06-C4D8CE0EB000}"/>
              </a:ext>
            </a:extLst>
          </p:cNvPr>
          <p:cNvSpPr txBox="1">
            <a:spLocks/>
          </p:cNvSpPr>
          <p:nvPr/>
        </p:nvSpPr>
        <p:spPr>
          <a:xfrm>
            <a:off x="656408" y="1417320"/>
            <a:ext cx="100584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50000"/>
              </a:lnSpc>
              <a:buNone/>
            </a:pPr>
            <a:endParaRPr lang="en-US" dirty="0"/>
          </a:p>
          <a:p>
            <a:pPr marL="914400" lvl="2" indent="0">
              <a:lnSpc>
                <a:spcPct val="150000"/>
              </a:lnSpc>
              <a:buNone/>
            </a:pPr>
            <a:endParaRPr lang="en-US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384048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 marL="384048"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In asymmetric </a:t>
            </a:r>
            <a:r>
              <a:rPr lang="en-US" dirty="0"/>
              <a:t>cryptography, both the sender and receiver have a public and a private key.</a:t>
            </a:r>
          </a:p>
          <a:p>
            <a:pPr marL="384048"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The public keys          ,           are publicly available.</a:t>
            </a:r>
          </a:p>
          <a:p>
            <a:pPr marL="384048"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The private keys          ,            have to be kept secret.</a:t>
            </a:r>
          </a:p>
          <a:p>
            <a:pPr marL="384048" lvl="2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A28F6-58D1-6421-5D1F-C9343FA3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80" y="1339882"/>
            <a:ext cx="1428465" cy="1868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03B2E-6C72-C121-3429-3044DB72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83" y="2147337"/>
            <a:ext cx="365124" cy="359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EFDBF-703F-7294-A4C9-A0FB4FD21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339" y="2676206"/>
            <a:ext cx="365126" cy="3590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39AC4F1-923F-C306-1370-734E7E82551A}"/>
              </a:ext>
            </a:extLst>
          </p:cNvPr>
          <p:cNvSpPr/>
          <p:nvPr/>
        </p:nvSpPr>
        <p:spPr>
          <a:xfrm>
            <a:off x="3450658" y="2098511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41C576-70C9-479F-97A2-53AF162ABCBD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886817" y="1857158"/>
            <a:ext cx="405835" cy="339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EBA1E8-9578-97D2-59A4-EF08CDFA90DF}"/>
              </a:ext>
            </a:extLst>
          </p:cNvPr>
          <p:cNvSpPr/>
          <p:nvPr/>
        </p:nvSpPr>
        <p:spPr>
          <a:xfrm>
            <a:off x="4184314" y="1676242"/>
            <a:ext cx="158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5A881-75F7-AA4E-7932-387335568BE7}"/>
              </a:ext>
            </a:extLst>
          </p:cNvPr>
          <p:cNvSpPr/>
          <p:nvPr/>
        </p:nvSpPr>
        <p:spPr>
          <a:xfrm>
            <a:off x="4292652" y="1699976"/>
            <a:ext cx="139949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B07F09-67D4-68DD-09A2-3D0064BC6B5D}"/>
              </a:ext>
            </a:extLst>
          </p:cNvPr>
          <p:cNvCxnSpPr>
            <a:cxnSpLocks/>
            <a:stCxn id="14" idx="7"/>
            <a:endCxn id="13" idx="1"/>
          </p:cNvCxnSpPr>
          <p:nvPr/>
        </p:nvCxnSpPr>
        <p:spPr>
          <a:xfrm flipV="1">
            <a:off x="3877465" y="2326856"/>
            <a:ext cx="415187" cy="371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B0136-6B60-6324-B809-2E45C7475CB2}"/>
              </a:ext>
            </a:extLst>
          </p:cNvPr>
          <p:cNvSpPr/>
          <p:nvPr/>
        </p:nvSpPr>
        <p:spPr>
          <a:xfrm>
            <a:off x="4216875" y="2142189"/>
            <a:ext cx="161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0D0E31-B876-4634-8BB9-AA15B0D929EF}"/>
              </a:ext>
            </a:extLst>
          </p:cNvPr>
          <p:cNvSpPr/>
          <p:nvPr/>
        </p:nvSpPr>
        <p:spPr>
          <a:xfrm>
            <a:off x="4292652" y="2169674"/>
            <a:ext cx="1466071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0C2514-6BC2-8F9A-8B0A-917081E89CD8}"/>
              </a:ext>
            </a:extLst>
          </p:cNvPr>
          <p:cNvSpPr/>
          <p:nvPr/>
        </p:nvSpPr>
        <p:spPr>
          <a:xfrm>
            <a:off x="3450658" y="2625140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64C169-5A0D-1AA6-92CD-33940E44C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282" y="1348643"/>
            <a:ext cx="1324799" cy="19739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2E5157-02A1-3C32-C5F5-A62CD0483242}"/>
              </a:ext>
            </a:extLst>
          </p:cNvPr>
          <p:cNvSpPr/>
          <p:nvPr/>
        </p:nvSpPr>
        <p:spPr>
          <a:xfrm>
            <a:off x="6493834" y="1699976"/>
            <a:ext cx="136497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840EC-0C0E-23F7-7CAE-02786732A9E0}"/>
              </a:ext>
            </a:extLst>
          </p:cNvPr>
          <p:cNvSpPr/>
          <p:nvPr/>
        </p:nvSpPr>
        <p:spPr>
          <a:xfrm>
            <a:off x="6385168" y="2142189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(B)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B9DA8-F48C-C956-BCFE-8604544EC91A}"/>
              </a:ext>
            </a:extLst>
          </p:cNvPr>
          <p:cNvSpPr/>
          <p:nvPr/>
        </p:nvSpPr>
        <p:spPr>
          <a:xfrm>
            <a:off x="6424878" y="2169674"/>
            <a:ext cx="1444487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25BBEF-D0BC-22F1-E1C1-A9A1CF15DA7F}"/>
              </a:ext>
            </a:extLst>
          </p:cNvPr>
          <p:cNvSpPr/>
          <p:nvPr/>
        </p:nvSpPr>
        <p:spPr>
          <a:xfrm>
            <a:off x="6392737" y="1672491"/>
            <a:ext cx="150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(B)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0F3F78-3455-B8D2-18A8-4D79FA89EDED}"/>
              </a:ext>
            </a:extLst>
          </p:cNvPr>
          <p:cNvSpPr/>
          <p:nvPr/>
        </p:nvSpPr>
        <p:spPr>
          <a:xfrm>
            <a:off x="8260752" y="2131957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EF0B2D-60D4-8855-3785-EF206696AB28}"/>
              </a:ext>
            </a:extLst>
          </p:cNvPr>
          <p:cNvSpPr/>
          <p:nvPr/>
        </p:nvSpPr>
        <p:spPr>
          <a:xfrm>
            <a:off x="8260752" y="2658586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A58720-55ED-F1C0-8A2C-8DA1A47829E0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>
          <a:xfrm flipH="1" flipV="1">
            <a:off x="7858808" y="1857158"/>
            <a:ext cx="475173" cy="347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2DBBE-FA28-BA13-1E11-86C06EF8CFBA}"/>
              </a:ext>
            </a:extLst>
          </p:cNvPr>
          <p:cNvCxnSpPr>
            <a:cxnSpLocks/>
            <a:stCxn id="21" idx="1"/>
            <a:endCxn id="18" idx="3"/>
          </p:cNvCxnSpPr>
          <p:nvPr/>
        </p:nvCxnSpPr>
        <p:spPr>
          <a:xfrm flipH="1" flipV="1">
            <a:off x="7869365" y="2326856"/>
            <a:ext cx="464616" cy="404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3587A56-8ADC-10B4-4B4A-9F2C9BACF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787" y="2196648"/>
            <a:ext cx="358478" cy="352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DE6F36-B4F2-1445-ADF2-C296D3594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140" y="2722383"/>
            <a:ext cx="365125" cy="3590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FF367D-C4C7-E4C8-08EC-DB0724C3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589" y="4214810"/>
            <a:ext cx="365124" cy="3590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B72C04-17AB-8739-F33B-D51E2F4F4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411" y="4221346"/>
            <a:ext cx="358478" cy="3525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1863A8-1332-4573-369C-BDBF4D740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561" y="4749224"/>
            <a:ext cx="365126" cy="3590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3E6DD7-D126-E3D3-D5B0-0FCE38DDB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385" y="4750916"/>
            <a:ext cx="365125" cy="3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/>
      <p:bldP spid="13" grpId="0" animBg="1"/>
      <p:bldP spid="14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7CF90-399B-A5B5-6F4E-865DA54F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7" y="1032460"/>
            <a:ext cx="1428465" cy="186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33B17-6687-5F54-FA03-A71F7581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750" y="1839915"/>
            <a:ext cx="365124" cy="35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B8405-0438-0979-EDA6-04FB513F0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306" y="2368784"/>
            <a:ext cx="365126" cy="35904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CF16C3E-DCC7-31E6-E626-CD7833BF37D1}"/>
              </a:ext>
            </a:extLst>
          </p:cNvPr>
          <p:cNvSpPr/>
          <p:nvPr/>
        </p:nvSpPr>
        <p:spPr>
          <a:xfrm>
            <a:off x="3097625" y="1791089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5AE292-2863-A524-5B5D-D3430B1996E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33784" y="1549736"/>
            <a:ext cx="405835" cy="339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38D2C4-880B-2BFE-1112-FA2F790093B3}"/>
              </a:ext>
            </a:extLst>
          </p:cNvPr>
          <p:cNvSpPr/>
          <p:nvPr/>
        </p:nvSpPr>
        <p:spPr>
          <a:xfrm>
            <a:off x="3831281" y="1368820"/>
            <a:ext cx="158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FD0DB-C4F9-3F20-631D-56F60A1DC2D6}"/>
              </a:ext>
            </a:extLst>
          </p:cNvPr>
          <p:cNvSpPr/>
          <p:nvPr/>
        </p:nvSpPr>
        <p:spPr>
          <a:xfrm>
            <a:off x="3939619" y="1392554"/>
            <a:ext cx="139949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6146D6-58E5-D647-89D6-E24E82AE3BD0}"/>
              </a:ext>
            </a:extLst>
          </p:cNvPr>
          <p:cNvCxnSpPr>
            <a:cxnSpLocks/>
            <a:stCxn id="19" idx="7"/>
            <a:endCxn id="18" idx="1"/>
          </p:cNvCxnSpPr>
          <p:nvPr/>
        </p:nvCxnSpPr>
        <p:spPr>
          <a:xfrm flipV="1">
            <a:off x="3524432" y="2019434"/>
            <a:ext cx="415187" cy="371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ADF0F-70A4-A636-C596-BDEF1AF31503}"/>
              </a:ext>
            </a:extLst>
          </p:cNvPr>
          <p:cNvSpPr/>
          <p:nvPr/>
        </p:nvSpPr>
        <p:spPr>
          <a:xfrm>
            <a:off x="3863842" y="1834767"/>
            <a:ext cx="161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C8FD1-FD9D-728C-FE9B-AC66945ABC26}"/>
              </a:ext>
            </a:extLst>
          </p:cNvPr>
          <p:cNvSpPr/>
          <p:nvPr/>
        </p:nvSpPr>
        <p:spPr>
          <a:xfrm>
            <a:off x="3939619" y="1862252"/>
            <a:ext cx="1466071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3C2775-D056-18B0-CE74-C8EDDABF3038}"/>
              </a:ext>
            </a:extLst>
          </p:cNvPr>
          <p:cNvSpPr/>
          <p:nvPr/>
        </p:nvSpPr>
        <p:spPr>
          <a:xfrm>
            <a:off x="3097625" y="2317718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8E3F82-39CF-94EC-C6AF-0C31D7785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249" y="1041221"/>
            <a:ext cx="1324799" cy="19739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E314BB-FC16-ACFF-6844-073E54D924BA}"/>
              </a:ext>
            </a:extLst>
          </p:cNvPr>
          <p:cNvSpPr/>
          <p:nvPr/>
        </p:nvSpPr>
        <p:spPr>
          <a:xfrm>
            <a:off x="6140801" y="1392554"/>
            <a:ext cx="136497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D0B861-BD0A-A2B5-F457-66B6DC7531A3}"/>
              </a:ext>
            </a:extLst>
          </p:cNvPr>
          <p:cNvSpPr/>
          <p:nvPr/>
        </p:nvSpPr>
        <p:spPr>
          <a:xfrm>
            <a:off x="6032135" y="1834767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FF3A7-8B4B-C17F-E1E1-083C7354B009}"/>
              </a:ext>
            </a:extLst>
          </p:cNvPr>
          <p:cNvSpPr/>
          <p:nvPr/>
        </p:nvSpPr>
        <p:spPr>
          <a:xfrm>
            <a:off x="6071845" y="1862252"/>
            <a:ext cx="1444487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A13EA8-E014-348B-4C5B-1DFC6B04E4DF}"/>
              </a:ext>
            </a:extLst>
          </p:cNvPr>
          <p:cNvSpPr/>
          <p:nvPr/>
        </p:nvSpPr>
        <p:spPr>
          <a:xfrm>
            <a:off x="6039704" y="1365069"/>
            <a:ext cx="150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(B)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4EA66D-8CD9-1AFF-58FA-888263D1413E}"/>
              </a:ext>
            </a:extLst>
          </p:cNvPr>
          <p:cNvSpPr/>
          <p:nvPr/>
        </p:nvSpPr>
        <p:spPr>
          <a:xfrm>
            <a:off x="7907719" y="1824535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56EA5B-69C0-B155-B25B-319940103CAA}"/>
              </a:ext>
            </a:extLst>
          </p:cNvPr>
          <p:cNvSpPr/>
          <p:nvPr/>
        </p:nvSpPr>
        <p:spPr>
          <a:xfrm>
            <a:off x="7907719" y="2351164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394810-29F2-F731-0E0C-D852FF6368B7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 flipV="1">
            <a:off x="7505775" y="1549736"/>
            <a:ext cx="475173" cy="347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C72B7A-CF31-6DF3-063B-128CA355E9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7516332" y="2019434"/>
            <a:ext cx="464616" cy="404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38F6F0C-90A9-C5E8-26E4-0038E104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0754" y="1889226"/>
            <a:ext cx="358478" cy="3525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6F2C91-9E89-53B1-296E-6A4B88A81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107" y="2414961"/>
            <a:ext cx="365125" cy="359039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CB5BB7C-AF75-33C7-25D6-202C30EA90BB}"/>
              </a:ext>
            </a:extLst>
          </p:cNvPr>
          <p:cNvSpPr txBox="1">
            <a:spLocks/>
          </p:cNvSpPr>
          <p:nvPr/>
        </p:nvSpPr>
        <p:spPr>
          <a:xfrm>
            <a:off x="1032891" y="135713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endParaRPr lang="en-US" sz="2000" dirty="0"/>
          </a:p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sz="1800" dirty="0"/>
              <a:t>The Milhouse’s public key          can reveal messages encrypted with the Milhouse’s private key        .</a:t>
            </a:r>
          </a:p>
          <a:p>
            <a:pPr marL="384048" lvl="2" indent="0">
              <a:lnSpc>
                <a:spcPct val="150000"/>
              </a:lnSpc>
              <a:buNone/>
            </a:pPr>
            <a:r>
              <a:rPr lang="en-US" sz="1800" dirty="0"/>
              <a:t>The Milhouse’s private key          can reveal messages encrypted with the Milhouse’s public key        .</a:t>
            </a:r>
          </a:p>
          <a:p>
            <a:pPr marL="384048" lvl="2" indent="0">
              <a:lnSpc>
                <a:spcPct val="150000"/>
              </a:lnSpc>
              <a:buNone/>
            </a:pPr>
            <a:r>
              <a:rPr lang="en-US" sz="1800" dirty="0"/>
              <a:t>The Bart’s public key          can reveal messages encrypted with the Bart’s private key        .</a:t>
            </a:r>
          </a:p>
          <a:p>
            <a:pPr marL="384048" lvl="2" indent="0">
              <a:lnSpc>
                <a:spcPct val="150000"/>
              </a:lnSpc>
              <a:buNone/>
            </a:pPr>
            <a:r>
              <a:rPr lang="en-US" sz="1800" dirty="0"/>
              <a:t>The Bart’s private key          can reveal messages encrypted with the Bart’s public key        .</a:t>
            </a:r>
          </a:p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endParaRPr lang="en-US" sz="20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CF07F6-1A75-E2AB-0369-FF580ABCC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2" y="3070632"/>
            <a:ext cx="365124" cy="3590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70545D-8C4B-8CA9-AABB-FE84DE57E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871" y="3070632"/>
            <a:ext cx="365126" cy="3590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0D02DDB-9A92-ED51-CACF-130D67F72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619" y="3548147"/>
            <a:ext cx="365126" cy="3590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41EABF-AF2A-0681-83AD-B016DF2A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345" y="3548148"/>
            <a:ext cx="365124" cy="3590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336B23-BFCF-3A37-51C5-7BD339E2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422" y="4003423"/>
            <a:ext cx="358478" cy="35250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CC75C6D-B8A1-5C9C-F635-C134F7B5D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293" y="4486653"/>
            <a:ext cx="358478" cy="3525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C0E073-3C99-C45F-2B55-65FB7CC9A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717" y="4509173"/>
            <a:ext cx="365125" cy="359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3B6126-A915-E7D2-D196-8951C2964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020" y="4008170"/>
            <a:ext cx="365125" cy="3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7" grpId="0"/>
      <p:bldP spid="18" grpId="0" animBg="1"/>
      <p:bldP spid="19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 - Confidentiality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17597-AC98-E68E-A73F-2CE94356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93" y="1270365"/>
            <a:ext cx="1428465" cy="186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48BA1-5B56-9C80-6CD3-AA2E92EFE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96" y="2077820"/>
            <a:ext cx="365124" cy="35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A61B2-5504-92FB-E7AD-953735943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052" y="2606689"/>
            <a:ext cx="365126" cy="3590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2E366C-312E-EFBF-84D3-0C5B8D32A17F}"/>
              </a:ext>
            </a:extLst>
          </p:cNvPr>
          <p:cNvSpPr/>
          <p:nvPr/>
        </p:nvSpPr>
        <p:spPr>
          <a:xfrm>
            <a:off x="3080371" y="2028994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0D95BB-AB51-7277-59E5-5A678B712B7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516530" y="1787641"/>
            <a:ext cx="405835" cy="339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E17B430-E23B-BACB-D3F6-0D13CF0DE37F}"/>
              </a:ext>
            </a:extLst>
          </p:cNvPr>
          <p:cNvSpPr/>
          <p:nvPr/>
        </p:nvSpPr>
        <p:spPr>
          <a:xfrm>
            <a:off x="3814027" y="1606725"/>
            <a:ext cx="158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90B35B-990E-918E-ED4E-E8DC35ED74DA}"/>
              </a:ext>
            </a:extLst>
          </p:cNvPr>
          <p:cNvSpPr/>
          <p:nvPr/>
        </p:nvSpPr>
        <p:spPr>
          <a:xfrm>
            <a:off x="3922365" y="1630459"/>
            <a:ext cx="139949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417DE-19E1-639F-4117-25607710EC31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flipV="1">
            <a:off x="3507178" y="2257339"/>
            <a:ext cx="415187" cy="371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63065-3A47-1CAF-38BA-364258A3C076}"/>
              </a:ext>
            </a:extLst>
          </p:cNvPr>
          <p:cNvSpPr/>
          <p:nvPr/>
        </p:nvSpPr>
        <p:spPr>
          <a:xfrm>
            <a:off x="3846588" y="2072672"/>
            <a:ext cx="161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5B8A5-AD79-A8D0-DDA0-D30732ECAB2F}"/>
              </a:ext>
            </a:extLst>
          </p:cNvPr>
          <p:cNvSpPr/>
          <p:nvPr/>
        </p:nvSpPr>
        <p:spPr>
          <a:xfrm>
            <a:off x="3922365" y="2100157"/>
            <a:ext cx="1466071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2CF362-8D1A-BA50-8A89-7597C4033DED}"/>
              </a:ext>
            </a:extLst>
          </p:cNvPr>
          <p:cNvSpPr/>
          <p:nvPr/>
        </p:nvSpPr>
        <p:spPr>
          <a:xfrm>
            <a:off x="3080371" y="2555623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A05660-0283-1564-ADEA-C926407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995" y="1279126"/>
            <a:ext cx="1324799" cy="19739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7390E2-D9A5-DD80-3A7A-7FB5714B802F}"/>
              </a:ext>
            </a:extLst>
          </p:cNvPr>
          <p:cNvSpPr/>
          <p:nvPr/>
        </p:nvSpPr>
        <p:spPr>
          <a:xfrm>
            <a:off x="6123547" y="1630459"/>
            <a:ext cx="136497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3192B-4038-E812-E309-325AED98C076}"/>
              </a:ext>
            </a:extLst>
          </p:cNvPr>
          <p:cNvSpPr/>
          <p:nvPr/>
        </p:nvSpPr>
        <p:spPr>
          <a:xfrm>
            <a:off x="6014881" y="2072672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21B23D-C69D-2744-C141-8CAC2F3BD09A}"/>
              </a:ext>
            </a:extLst>
          </p:cNvPr>
          <p:cNvSpPr/>
          <p:nvPr/>
        </p:nvSpPr>
        <p:spPr>
          <a:xfrm>
            <a:off x="6054591" y="2100157"/>
            <a:ext cx="1444487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3C6E6-626D-7136-F4A3-DCD6E5F884D6}"/>
              </a:ext>
            </a:extLst>
          </p:cNvPr>
          <p:cNvSpPr/>
          <p:nvPr/>
        </p:nvSpPr>
        <p:spPr>
          <a:xfrm>
            <a:off x="6022450" y="1602974"/>
            <a:ext cx="150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(B)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7E04D-2AFC-407F-D31F-6CFBE0EB2660}"/>
              </a:ext>
            </a:extLst>
          </p:cNvPr>
          <p:cNvSpPr/>
          <p:nvPr/>
        </p:nvSpPr>
        <p:spPr>
          <a:xfrm>
            <a:off x="7890465" y="2062440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0C032D-5958-54B8-80F1-D9DC490F831F}"/>
              </a:ext>
            </a:extLst>
          </p:cNvPr>
          <p:cNvSpPr/>
          <p:nvPr/>
        </p:nvSpPr>
        <p:spPr>
          <a:xfrm>
            <a:off x="7890465" y="2589069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2B5FD2-1058-B1B2-6D62-BACECE578E91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 flipV="1">
            <a:off x="7488521" y="1787641"/>
            <a:ext cx="475173" cy="347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F8FB03-DA26-CF09-5AE3-EEE9D6DB4AD2}"/>
              </a:ext>
            </a:extLst>
          </p:cNvPr>
          <p:cNvCxnSpPr>
            <a:cxnSpLocks/>
            <a:stCxn id="20" idx="1"/>
            <a:endCxn id="17" idx="3"/>
          </p:cNvCxnSpPr>
          <p:nvPr/>
        </p:nvCxnSpPr>
        <p:spPr>
          <a:xfrm flipH="1" flipV="1">
            <a:off x="7499078" y="2257339"/>
            <a:ext cx="464616" cy="404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5B33E96-46D4-7F95-D5AA-1AA44671C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500" y="2127131"/>
            <a:ext cx="358478" cy="3525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D19E08-C8A7-E73B-0459-92E63F738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853" y="2652866"/>
            <a:ext cx="365125" cy="3590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EBE53BD-5EF8-8D5C-AFB8-565619E0107A}"/>
              </a:ext>
            </a:extLst>
          </p:cNvPr>
          <p:cNvSpPr/>
          <p:nvPr/>
        </p:nvSpPr>
        <p:spPr>
          <a:xfrm>
            <a:off x="3080371" y="3642688"/>
            <a:ext cx="712816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Milhouse hides a message using    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8A75A02-B628-BBE9-1924-3B5410302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78" y="3892783"/>
            <a:ext cx="358478" cy="3525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73FD98-74D2-443F-217C-435CD29DBFE9}"/>
              </a:ext>
            </a:extLst>
          </p:cNvPr>
          <p:cNvSpPr/>
          <p:nvPr/>
        </p:nvSpPr>
        <p:spPr>
          <a:xfrm>
            <a:off x="3080370" y="4269454"/>
            <a:ext cx="6074515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Bart with        can reveal it.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576F72-10C3-2669-5159-A246B848D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2502" y="4488233"/>
            <a:ext cx="365125" cy="3590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F65DD42-758B-A1C4-ED51-D6D34DD2BF6C}"/>
              </a:ext>
            </a:extLst>
          </p:cNvPr>
          <p:cNvSpPr/>
          <p:nvPr/>
        </p:nvSpPr>
        <p:spPr>
          <a:xfrm>
            <a:off x="3077345" y="4818454"/>
            <a:ext cx="6023111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only Bart can read the message</a:t>
            </a:r>
          </a:p>
        </p:txBody>
      </p:sp>
    </p:spTree>
    <p:extLst>
      <p:ext uri="{BB962C8B-B14F-4D97-AF65-F5344CB8AC3E}">
        <p14:creationId xmlns:p14="http://schemas.microsoft.com/office/powerpoint/2010/main" val="23750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12" grpId="0" animBg="1"/>
      <p:bldP spid="13" grpId="0" animBg="1"/>
      <p:bldP spid="15" grpId="0" animBg="1"/>
      <p:bldP spid="16" grpId="0"/>
      <p:bldP spid="17" grpId="0" animBg="1"/>
      <p:bldP spid="18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Asymmetric Cryptography - Integrity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7FC6F-D29F-1EED-55F1-DC32DC62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8" y="1159296"/>
            <a:ext cx="1428465" cy="186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5DA2A0-F50F-8835-0F9E-5C11A434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61" y="1966751"/>
            <a:ext cx="365124" cy="35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E03FA-5E9D-3F6D-9CAA-94AE46C0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117" y="2495620"/>
            <a:ext cx="365126" cy="3590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18A5A5-03CD-3A74-8D84-1194AF9B546C}"/>
              </a:ext>
            </a:extLst>
          </p:cNvPr>
          <p:cNvSpPr/>
          <p:nvPr/>
        </p:nvSpPr>
        <p:spPr>
          <a:xfrm>
            <a:off x="1341436" y="1917925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6EBE72-D158-7A4B-B53D-C8DBB13419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777595" y="1676572"/>
            <a:ext cx="405835" cy="339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1DBCA4-DD3E-A396-1D41-7D881C1E9677}"/>
              </a:ext>
            </a:extLst>
          </p:cNvPr>
          <p:cNvSpPr/>
          <p:nvPr/>
        </p:nvSpPr>
        <p:spPr>
          <a:xfrm>
            <a:off x="2075092" y="1495656"/>
            <a:ext cx="158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C275D-D816-FCB9-44C7-ACC863986C8F}"/>
              </a:ext>
            </a:extLst>
          </p:cNvPr>
          <p:cNvSpPr/>
          <p:nvPr/>
        </p:nvSpPr>
        <p:spPr>
          <a:xfrm>
            <a:off x="2183430" y="1519390"/>
            <a:ext cx="139949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026ED-8CD4-3160-3012-19BD5BCD8320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flipV="1">
            <a:off x="1768243" y="2146270"/>
            <a:ext cx="415187" cy="371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45A1297-1F32-3A00-9D01-4F53B6E1D957}"/>
              </a:ext>
            </a:extLst>
          </p:cNvPr>
          <p:cNvSpPr/>
          <p:nvPr/>
        </p:nvSpPr>
        <p:spPr>
          <a:xfrm>
            <a:off x="2107653" y="1961603"/>
            <a:ext cx="161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61E22-AA54-C435-AAD0-89F89B64C926}"/>
              </a:ext>
            </a:extLst>
          </p:cNvPr>
          <p:cNvSpPr/>
          <p:nvPr/>
        </p:nvSpPr>
        <p:spPr>
          <a:xfrm>
            <a:off x="2183430" y="1989088"/>
            <a:ext cx="1466071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8054A-F61B-6C63-A929-5CF261B770C6}"/>
              </a:ext>
            </a:extLst>
          </p:cNvPr>
          <p:cNvSpPr/>
          <p:nvPr/>
        </p:nvSpPr>
        <p:spPr>
          <a:xfrm>
            <a:off x="1341436" y="2444554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D6C2F6-ADEB-6675-8436-249FF8180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754" y="1063676"/>
            <a:ext cx="1324799" cy="19739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BE1C6C-CDB2-6CF6-22F0-96501A5A0D29}"/>
              </a:ext>
            </a:extLst>
          </p:cNvPr>
          <p:cNvSpPr/>
          <p:nvPr/>
        </p:nvSpPr>
        <p:spPr>
          <a:xfrm>
            <a:off x="6413306" y="1415009"/>
            <a:ext cx="136497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298F0-5C76-4594-4643-DA4B18409AFA}"/>
              </a:ext>
            </a:extLst>
          </p:cNvPr>
          <p:cNvSpPr/>
          <p:nvPr/>
        </p:nvSpPr>
        <p:spPr>
          <a:xfrm>
            <a:off x="6304640" y="1857222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4568E5-F88A-3539-0565-1A8BC5F9B4D6}"/>
              </a:ext>
            </a:extLst>
          </p:cNvPr>
          <p:cNvSpPr/>
          <p:nvPr/>
        </p:nvSpPr>
        <p:spPr>
          <a:xfrm>
            <a:off x="6344350" y="1884707"/>
            <a:ext cx="1444487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B3FA1-2BBD-088A-97D3-50F840003855}"/>
              </a:ext>
            </a:extLst>
          </p:cNvPr>
          <p:cNvSpPr/>
          <p:nvPr/>
        </p:nvSpPr>
        <p:spPr>
          <a:xfrm>
            <a:off x="6312209" y="1387524"/>
            <a:ext cx="150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(B)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568816-C952-60ED-FBAD-A1EB6D263212}"/>
              </a:ext>
            </a:extLst>
          </p:cNvPr>
          <p:cNvSpPr/>
          <p:nvPr/>
        </p:nvSpPr>
        <p:spPr>
          <a:xfrm>
            <a:off x="8180224" y="1846990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59D8CF-86B6-1E98-8991-1E023774B701}"/>
              </a:ext>
            </a:extLst>
          </p:cNvPr>
          <p:cNvSpPr/>
          <p:nvPr/>
        </p:nvSpPr>
        <p:spPr>
          <a:xfrm>
            <a:off x="8180224" y="2373619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E17A51-6444-DD7E-C1AC-D87CD95C7627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 flipV="1">
            <a:off x="7778280" y="1572191"/>
            <a:ext cx="475173" cy="347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C6CC2-5B9E-50A3-5457-2B086CB70F36}"/>
              </a:ext>
            </a:extLst>
          </p:cNvPr>
          <p:cNvCxnSpPr>
            <a:cxnSpLocks/>
            <a:stCxn id="20" idx="1"/>
            <a:endCxn id="17" idx="3"/>
          </p:cNvCxnSpPr>
          <p:nvPr/>
        </p:nvCxnSpPr>
        <p:spPr>
          <a:xfrm flipH="1" flipV="1">
            <a:off x="7788837" y="2041889"/>
            <a:ext cx="464616" cy="404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87FABA1-FDE3-2BF2-A883-B4C1509D2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259" y="1911681"/>
            <a:ext cx="358478" cy="3525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12A9DF-F291-9C55-54C8-23F842AD8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612" y="2437416"/>
            <a:ext cx="365125" cy="3590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F4351A-BABD-4B16-26FF-58B3B3447AF0}"/>
              </a:ext>
            </a:extLst>
          </p:cNvPr>
          <p:cNvSpPr/>
          <p:nvPr/>
        </p:nvSpPr>
        <p:spPr>
          <a:xfrm>
            <a:off x="273308" y="3578263"/>
            <a:ext cx="41752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Milhouse hides a message using         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6F8A1-F45D-B8C1-A149-1D259E4A7A96}"/>
              </a:ext>
            </a:extLst>
          </p:cNvPr>
          <p:cNvSpPr/>
          <p:nvPr/>
        </p:nvSpPr>
        <p:spPr>
          <a:xfrm>
            <a:off x="1263417" y="4410647"/>
            <a:ext cx="32297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Everybody with        can reveal it.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AF4DD3-7ADE-D011-E1EF-A6880C729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629" y="3652658"/>
            <a:ext cx="365126" cy="3590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1C46A2-BCE4-9F17-CACA-E31C6FC4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42" y="4463562"/>
            <a:ext cx="365124" cy="359039"/>
          </a:xfrm>
          <a:prstGeom prst="rect">
            <a:avLst/>
          </a:prstGeom>
        </p:spPr>
      </p:pic>
      <p:cxnSp>
        <p:nvCxnSpPr>
          <p:cNvPr id="29" name="Curved Connector 5">
            <a:extLst>
              <a:ext uri="{FF2B5EF4-FFF2-40B4-BE49-F238E27FC236}">
                <a16:creationId xmlns:a16="http://schemas.microsoft.com/office/drawing/2014/main" id="{AAA39CB2-E4A7-BAFE-B121-4D4071D64DA3}"/>
              </a:ext>
            </a:extLst>
          </p:cNvPr>
          <p:cNvCxnSpPr>
            <a:stCxn id="3" idx="2"/>
            <a:endCxn id="25" idx="0"/>
          </p:cNvCxnSpPr>
          <p:nvPr/>
        </p:nvCxnSpPr>
        <p:spPr>
          <a:xfrm rot="16200000" flipH="1">
            <a:off x="1398952" y="2616293"/>
            <a:ext cx="550559" cy="1373380"/>
          </a:xfrm>
          <a:prstGeom prst="curvedConnector3">
            <a:avLst>
              <a:gd name="adj1" fmla="val 11939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46">
            <a:extLst>
              <a:ext uri="{FF2B5EF4-FFF2-40B4-BE49-F238E27FC236}">
                <a16:creationId xmlns:a16="http://schemas.microsoft.com/office/drawing/2014/main" id="{534DF753-A28A-DFE5-84E5-88DF0A0B9C8A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5400000">
            <a:off x="1522935" y="3826576"/>
            <a:ext cx="578469" cy="1097504"/>
          </a:xfrm>
          <a:prstGeom prst="curvedConnector4">
            <a:avLst>
              <a:gd name="adj1" fmla="val 28053"/>
              <a:gd name="adj2" fmla="val 120829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8E1039B-9629-EAE8-6FD4-8E19238CA257}"/>
              </a:ext>
            </a:extLst>
          </p:cNvPr>
          <p:cNvSpPr/>
          <p:nvPr/>
        </p:nvSpPr>
        <p:spPr>
          <a:xfrm>
            <a:off x="1612668" y="4753156"/>
            <a:ext cx="25512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(Malicious Mr. Burns too)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744DD5D-15A9-5A4A-9113-D640FCB72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50" y="3154809"/>
            <a:ext cx="1048832" cy="131928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3" name="Oval Callout 3">
            <a:extLst>
              <a:ext uri="{FF2B5EF4-FFF2-40B4-BE49-F238E27FC236}">
                <a16:creationId xmlns:a16="http://schemas.microsoft.com/office/drawing/2014/main" id="{EA63521E-4244-9EBF-4074-F40FDB6DF79F}"/>
              </a:ext>
            </a:extLst>
          </p:cNvPr>
          <p:cNvSpPr/>
          <p:nvPr/>
        </p:nvSpPr>
        <p:spPr>
          <a:xfrm>
            <a:off x="3852408" y="1338391"/>
            <a:ext cx="2239587" cy="16237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8C22BB-1C11-AA5D-4326-A2CE7E8DBDBD}"/>
              </a:ext>
            </a:extLst>
          </p:cNvPr>
          <p:cNvSpPr/>
          <p:nvPr/>
        </p:nvSpPr>
        <p:spPr>
          <a:xfrm>
            <a:off x="3976694" y="1448890"/>
            <a:ext cx="19939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can change all the content of the message! MUHAHAHAHAHA</a:t>
            </a:r>
          </a:p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(evil laugh)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Curved Connector 44">
            <a:extLst>
              <a:ext uri="{FF2B5EF4-FFF2-40B4-BE49-F238E27FC236}">
                <a16:creationId xmlns:a16="http://schemas.microsoft.com/office/drawing/2014/main" id="{E4BBE2D5-D76F-5CAF-3840-7D3A52DA3D84}"/>
              </a:ext>
            </a:extLst>
          </p:cNvPr>
          <p:cNvCxnSpPr/>
          <p:nvPr/>
        </p:nvCxnSpPr>
        <p:spPr>
          <a:xfrm flipV="1">
            <a:off x="4410080" y="3799466"/>
            <a:ext cx="1337165" cy="9127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354A2290-F0AE-BBE5-3EFD-3659EAD2B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73" y="4523621"/>
            <a:ext cx="363907" cy="35782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5B70E23-E605-3C70-A29A-6EADE6BE991F}"/>
              </a:ext>
            </a:extLst>
          </p:cNvPr>
          <p:cNvSpPr/>
          <p:nvPr/>
        </p:nvSpPr>
        <p:spPr>
          <a:xfrm>
            <a:off x="5168708" y="4462512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81EAC-7710-7560-8E0A-806CAE05611E}"/>
              </a:ext>
            </a:extLst>
          </p:cNvPr>
          <p:cNvSpPr/>
          <p:nvPr/>
        </p:nvSpPr>
        <p:spPr>
          <a:xfrm>
            <a:off x="6058043" y="4760473"/>
            <a:ext cx="1486260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90DE7B-BD42-B633-2039-FE9A24B2F632}"/>
              </a:ext>
            </a:extLst>
          </p:cNvPr>
          <p:cNvSpPr/>
          <p:nvPr/>
        </p:nvSpPr>
        <p:spPr>
          <a:xfrm>
            <a:off x="5932571" y="4726083"/>
            <a:ext cx="170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(MB)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106BE97-E39C-4AFC-D030-1B7595137C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73" y="5095415"/>
            <a:ext cx="363907" cy="359076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523F0D13-68F8-68FA-EE9F-163D6B6CE44D}"/>
              </a:ext>
            </a:extLst>
          </p:cNvPr>
          <p:cNvSpPr/>
          <p:nvPr/>
        </p:nvSpPr>
        <p:spPr>
          <a:xfrm>
            <a:off x="5168708" y="5036041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58573-E0C4-83B7-E09E-D603629B801F}"/>
              </a:ext>
            </a:extLst>
          </p:cNvPr>
          <p:cNvSpPr/>
          <p:nvPr/>
        </p:nvSpPr>
        <p:spPr>
          <a:xfrm>
            <a:off x="5963100" y="5164560"/>
            <a:ext cx="173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2D3002-89E3-488B-DB2C-69A2397BA333}"/>
              </a:ext>
            </a:extLst>
          </p:cNvPr>
          <p:cNvSpPr/>
          <p:nvPr/>
        </p:nvSpPr>
        <p:spPr>
          <a:xfrm>
            <a:off x="6056532" y="5192044"/>
            <a:ext cx="1551882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17F30B-A084-A42A-695A-B9571014DCC0}"/>
              </a:ext>
            </a:extLst>
          </p:cNvPr>
          <p:cNvCxnSpPr>
            <a:cxnSpLocks/>
            <a:endCxn id="37" idx="6"/>
          </p:cNvCxnSpPr>
          <p:nvPr/>
        </p:nvCxnSpPr>
        <p:spPr>
          <a:xfrm flipH="1" flipV="1">
            <a:off x="5668744" y="4712261"/>
            <a:ext cx="387789" cy="2048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ED4F88-2B9D-D02D-8F96-A7AED7458EE7}"/>
              </a:ext>
            </a:extLst>
          </p:cNvPr>
          <p:cNvCxnSpPr>
            <a:cxnSpLocks/>
            <a:stCxn id="43" idx="1"/>
            <a:endCxn id="41" idx="7"/>
          </p:cNvCxnSpPr>
          <p:nvPr/>
        </p:nvCxnSpPr>
        <p:spPr>
          <a:xfrm flipH="1" flipV="1">
            <a:off x="5595515" y="5109191"/>
            <a:ext cx="461017" cy="2400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76687C1-CE48-FC40-27D3-17E9E3BF46B6}"/>
              </a:ext>
            </a:extLst>
          </p:cNvPr>
          <p:cNvSpPr/>
          <p:nvPr/>
        </p:nvSpPr>
        <p:spPr>
          <a:xfrm>
            <a:off x="7699198" y="3572526"/>
            <a:ext cx="32297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Mr. Burns modifies the content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17D9D3-ED52-333B-9E78-1E6E31D62F7C}"/>
              </a:ext>
            </a:extLst>
          </p:cNvPr>
          <p:cNvSpPr/>
          <p:nvPr/>
        </p:nvSpPr>
        <p:spPr>
          <a:xfrm>
            <a:off x="7662075" y="3890691"/>
            <a:ext cx="34006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hides the message using         .        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0F8B942-B0AA-B4A0-8F96-65704C6DC7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12" y="4005961"/>
            <a:ext cx="363907" cy="359076"/>
          </a:xfrm>
          <a:prstGeom prst="rect">
            <a:avLst/>
          </a:prstGeom>
        </p:spPr>
      </p:pic>
      <p:cxnSp>
        <p:nvCxnSpPr>
          <p:cNvPr id="49" name="Curved Connector 78">
            <a:extLst>
              <a:ext uri="{FF2B5EF4-FFF2-40B4-BE49-F238E27FC236}">
                <a16:creationId xmlns:a16="http://schemas.microsoft.com/office/drawing/2014/main" id="{2B8D52F7-1C34-876B-6D07-B0AA33DC41CF}"/>
              </a:ext>
            </a:extLst>
          </p:cNvPr>
          <p:cNvCxnSpPr>
            <a:endCxn id="47" idx="1"/>
          </p:cNvCxnSpPr>
          <p:nvPr/>
        </p:nvCxnSpPr>
        <p:spPr>
          <a:xfrm>
            <a:off x="6451317" y="3814452"/>
            <a:ext cx="1210758" cy="33015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79">
            <a:extLst>
              <a:ext uri="{FF2B5EF4-FFF2-40B4-BE49-F238E27FC236}">
                <a16:creationId xmlns:a16="http://schemas.microsoft.com/office/drawing/2014/main" id="{488EB88F-F913-C2A4-50BC-126E1EC0F713}"/>
              </a:ext>
            </a:extLst>
          </p:cNvPr>
          <p:cNvCxnSpPr>
            <a:endCxn id="14" idx="2"/>
          </p:cNvCxnSpPr>
          <p:nvPr/>
        </p:nvCxnSpPr>
        <p:spPr>
          <a:xfrm rot="5400000" flipH="1" flipV="1">
            <a:off x="8726365" y="3235354"/>
            <a:ext cx="604516" cy="2090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loud Callout 105">
            <a:extLst>
              <a:ext uri="{FF2B5EF4-FFF2-40B4-BE49-F238E27FC236}">
                <a16:creationId xmlns:a16="http://schemas.microsoft.com/office/drawing/2014/main" id="{8914EE5F-4614-7E12-0BA3-180499E24129}"/>
              </a:ext>
            </a:extLst>
          </p:cNvPr>
          <p:cNvSpPr/>
          <p:nvPr/>
        </p:nvSpPr>
        <p:spPr>
          <a:xfrm>
            <a:off x="9504760" y="1558830"/>
            <a:ext cx="2497061" cy="1641355"/>
          </a:xfrm>
          <a:prstGeom prst="cloudCallout">
            <a:avLst>
              <a:gd name="adj1" fmla="val -56702"/>
              <a:gd name="adj2" fmla="val -40303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cannot reveal the message with       … </a:t>
            </a:r>
          </a:p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don’t trust it!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CC8AD21-84B6-9AA1-E58F-AA2EC06E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049" y="2275431"/>
            <a:ext cx="199703" cy="1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5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12" grpId="0" animBg="1"/>
      <p:bldP spid="13" grpId="0" animBg="1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5" grpId="0"/>
      <p:bldP spid="33" grpId="0" animBg="1"/>
      <p:bldP spid="37" grpId="0" animBg="1"/>
      <p:bldP spid="38" grpId="0" animBg="1"/>
      <p:bldP spid="39" grpId="0"/>
      <p:bldP spid="41" grpId="0" animBg="1"/>
      <p:bldP spid="42" grpId="0"/>
      <p:bldP spid="43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92990" y="268403"/>
            <a:ext cx="9779207" cy="556665"/>
          </a:xfrm>
        </p:spPr>
        <p:txBody>
          <a:bodyPr/>
          <a:lstStyle/>
          <a:p>
            <a:r>
              <a:rPr lang="en-US" dirty="0"/>
              <a:t>Asymmetric Cryptography – Integrity and Confidentiality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D10B3-CDC7-AD5C-5C84-3A58B09D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8" y="1190179"/>
            <a:ext cx="1428465" cy="186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97344-DB39-F853-18EB-277818698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901" y="1997634"/>
            <a:ext cx="365124" cy="35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1ECE6-D07F-0898-AB1B-378AF0FC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457" y="2526503"/>
            <a:ext cx="365126" cy="3590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F95D9D-DBD5-5FC5-9F38-9711DC7E1AAD}"/>
              </a:ext>
            </a:extLst>
          </p:cNvPr>
          <p:cNvSpPr/>
          <p:nvPr/>
        </p:nvSpPr>
        <p:spPr>
          <a:xfrm>
            <a:off x="1411776" y="1948808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FADC5-96F4-ACDC-7F5A-E8C006070F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47935" y="1707455"/>
            <a:ext cx="405835" cy="339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BC558BD-6694-8CC1-6370-C0B527EC6D80}"/>
              </a:ext>
            </a:extLst>
          </p:cNvPr>
          <p:cNvSpPr/>
          <p:nvPr/>
        </p:nvSpPr>
        <p:spPr>
          <a:xfrm>
            <a:off x="2145432" y="1526539"/>
            <a:ext cx="1581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45F70F-95F9-DEF3-0852-3ACFF2899651}"/>
              </a:ext>
            </a:extLst>
          </p:cNvPr>
          <p:cNvSpPr/>
          <p:nvPr/>
        </p:nvSpPr>
        <p:spPr>
          <a:xfrm>
            <a:off x="2253770" y="1550273"/>
            <a:ext cx="139949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5E8ECC-C391-60A6-4389-02FAF37A9310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flipV="1">
            <a:off x="1838583" y="2177153"/>
            <a:ext cx="415187" cy="371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5A869-C238-012C-36EE-35478D297AF7}"/>
              </a:ext>
            </a:extLst>
          </p:cNvPr>
          <p:cNvSpPr/>
          <p:nvPr/>
        </p:nvSpPr>
        <p:spPr>
          <a:xfrm>
            <a:off x="2177993" y="1992486"/>
            <a:ext cx="1613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566E1-75FF-5CA7-043F-BF04E55818FC}"/>
              </a:ext>
            </a:extLst>
          </p:cNvPr>
          <p:cNvSpPr/>
          <p:nvPr/>
        </p:nvSpPr>
        <p:spPr>
          <a:xfrm>
            <a:off x="2253770" y="2019971"/>
            <a:ext cx="1466071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D60CB1-7FBC-B184-45AD-3F0B4E12498F}"/>
              </a:ext>
            </a:extLst>
          </p:cNvPr>
          <p:cNvSpPr/>
          <p:nvPr/>
        </p:nvSpPr>
        <p:spPr>
          <a:xfrm>
            <a:off x="1411776" y="2475437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A5A34C-1655-030C-A5C2-A47C16EFA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482" y="1190177"/>
            <a:ext cx="1324799" cy="19739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96FD54-965E-F069-0FCB-9671FC3089AC}"/>
              </a:ext>
            </a:extLst>
          </p:cNvPr>
          <p:cNvSpPr/>
          <p:nvPr/>
        </p:nvSpPr>
        <p:spPr>
          <a:xfrm>
            <a:off x="4480034" y="1541510"/>
            <a:ext cx="1364974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7BF113-DE36-75EE-625D-332108FBAB93}"/>
              </a:ext>
            </a:extLst>
          </p:cNvPr>
          <p:cNvSpPr/>
          <p:nvPr/>
        </p:nvSpPr>
        <p:spPr>
          <a:xfrm>
            <a:off x="4371368" y="1983723"/>
            <a:ext cx="1541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Private Key (B)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CF8824-D399-2846-2369-AD24E05F34A3}"/>
              </a:ext>
            </a:extLst>
          </p:cNvPr>
          <p:cNvSpPr/>
          <p:nvPr/>
        </p:nvSpPr>
        <p:spPr>
          <a:xfrm>
            <a:off x="4411078" y="2011208"/>
            <a:ext cx="1444487" cy="3143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729946-8328-C3B0-4519-AA8C529FDBEF}"/>
              </a:ext>
            </a:extLst>
          </p:cNvPr>
          <p:cNvSpPr/>
          <p:nvPr/>
        </p:nvSpPr>
        <p:spPr>
          <a:xfrm>
            <a:off x="4378937" y="1514025"/>
            <a:ext cx="150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 Public Key (B)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A72420-8FD0-E8CF-2FA1-703BF1A52C43}"/>
              </a:ext>
            </a:extLst>
          </p:cNvPr>
          <p:cNvSpPr/>
          <p:nvPr/>
        </p:nvSpPr>
        <p:spPr>
          <a:xfrm>
            <a:off x="6246952" y="1973491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97AD57-3A1B-C761-A517-D98F9060FB79}"/>
              </a:ext>
            </a:extLst>
          </p:cNvPr>
          <p:cNvSpPr/>
          <p:nvPr/>
        </p:nvSpPr>
        <p:spPr>
          <a:xfrm>
            <a:off x="6246952" y="2500120"/>
            <a:ext cx="500036" cy="499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2A166D-1CEC-11CE-6852-C6CDE4C3DEF8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 flipV="1">
            <a:off x="5845008" y="1698692"/>
            <a:ext cx="475173" cy="3479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C8BB90-D0C1-C4E2-BD7D-8076B461479E}"/>
              </a:ext>
            </a:extLst>
          </p:cNvPr>
          <p:cNvCxnSpPr>
            <a:cxnSpLocks/>
            <a:stCxn id="20" idx="1"/>
            <a:endCxn id="17" idx="3"/>
          </p:cNvCxnSpPr>
          <p:nvPr/>
        </p:nvCxnSpPr>
        <p:spPr>
          <a:xfrm flipH="1" flipV="1">
            <a:off x="5855565" y="2168390"/>
            <a:ext cx="464616" cy="404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F182B79-BF02-350A-F706-3AB733D04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987" y="2038182"/>
            <a:ext cx="358478" cy="3525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89F7E2-B34E-528C-E63D-733F2587B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340" y="2563917"/>
            <a:ext cx="365125" cy="3590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C6F30A-37B3-582B-1A91-CD26A0504974}"/>
              </a:ext>
            </a:extLst>
          </p:cNvPr>
          <p:cNvSpPr/>
          <p:nvPr/>
        </p:nvSpPr>
        <p:spPr>
          <a:xfrm>
            <a:off x="343648" y="3609146"/>
            <a:ext cx="41752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Milhouse hides a message using         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AF6B68-FB46-0027-4D76-FAA57592E880}"/>
              </a:ext>
            </a:extLst>
          </p:cNvPr>
          <p:cNvSpPr/>
          <p:nvPr/>
        </p:nvSpPr>
        <p:spPr>
          <a:xfrm>
            <a:off x="1333757" y="4441530"/>
            <a:ext cx="32297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he hides the message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E2BF14-53EF-B5AD-CAE2-1916566A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969" y="3683541"/>
            <a:ext cx="365126" cy="359040"/>
          </a:xfrm>
          <a:prstGeom prst="rect">
            <a:avLst/>
          </a:prstGeom>
        </p:spPr>
      </p:pic>
      <p:cxnSp>
        <p:nvCxnSpPr>
          <p:cNvPr id="28" name="Curved Connector 5">
            <a:extLst>
              <a:ext uri="{FF2B5EF4-FFF2-40B4-BE49-F238E27FC236}">
                <a16:creationId xmlns:a16="http://schemas.microsoft.com/office/drawing/2014/main" id="{CDD6F6C4-0320-1023-15C7-02FFF6AD8C14}"/>
              </a:ext>
            </a:extLst>
          </p:cNvPr>
          <p:cNvCxnSpPr>
            <a:stCxn id="3" idx="2"/>
            <a:endCxn id="25" idx="0"/>
          </p:cNvCxnSpPr>
          <p:nvPr/>
        </p:nvCxnSpPr>
        <p:spPr>
          <a:xfrm rot="16200000" flipH="1">
            <a:off x="1469292" y="2647176"/>
            <a:ext cx="550559" cy="1373380"/>
          </a:xfrm>
          <a:prstGeom prst="curvedConnector3">
            <a:avLst>
              <a:gd name="adj1" fmla="val 11939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46">
            <a:extLst>
              <a:ext uri="{FF2B5EF4-FFF2-40B4-BE49-F238E27FC236}">
                <a16:creationId xmlns:a16="http://schemas.microsoft.com/office/drawing/2014/main" id="{8817EF7C-39A5-B198-654B-91FF827659A7}"/>
              </a:ext>
            </a:extLst>
          </p:cNvPr>
          <p:cNvCxnSpPr>
            <a:stCxn id="25" idx="2"/>
            <a:endCxn id="26" idx="1"/>
          </p:cNvCxnSpPr>
          <p:nvPr/>
        </p:nvCxnSpPr>
        <p:spPr>
          <a:xfrm rot="5400000">
            <a:off x="1593275" y="3857459"/>
            <a:ext cx="578469" cy="1097504"/>
          </a:xfrm>
          <a:prstGeom prst="curvedConnector4">
            <a:avLst>
              <a:gd name="adj1" fmla="val 28053"/>
              <a:gd name="adj2" fmla="val 120829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8FD9D2-9F01-80C2-F34E-D136EDBC9503}"/>
              </a:ext>
            </a:extLst>
          </p:cNvPr>
          <p:cNvSpPr/>
          <p:nvPr/>
        </p:nvSpPr>
        <p:spPr>
          <a:xfrm>
            <a:off x="1348382" y="4746817"/>
            <a:ext cx="255121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73152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again using </a:t>
            </a:r>
          </a:p>
        </p:txBody>
      </p:sp>
      <p:sp>
        <p:nvSpPr>
          <p:cNvPr id="31" name="Cloud Callout 105">
            <a:extLst>
              <a:ext uri="{FF2B5EF4-FFF2-40B4-BE49-F238E27FC236}">
                <a16:creationId xmlns:a16="http://schemas.microsoft.com/office/drawing/2014/main" id="{25E3888C-49B2-BDAC-2E75-FBB93D81637A}"/>
              </a:ext>
            </a:extLst>
          </p:cNvPr>
          <p:cNvSpPr/>
          <p:nvPr/>
        </p:nvSpPr>
        <p:spPr>
          <a:xfrm>
            <a:off x="7571488" y="1685331"/>
            <a:ext cx="2217273" cy="1289603"/>
          </a:xfrm>
          <a:prstGeom prst="cloudCallout">
            <a:avLst>
              <a:gd name="adj1" fmla="val -56702"/>
              <a:gd name="adj2" fmla="val -40303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am the only one who can reveal it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BE0239-2BB7-8171-802A-4D31A06D4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952" y="4870424"/>
            <a:ext cx="358478" cy="352503"/>
          </a:xfrm>
          <a:prstGeom prst="rect">
            <a:avLst/>
          </a:prstGeom>
        </p:spPr>
      </p:pic>
      <p:cxnSp>
        <p:nvCxnSpPr>
          <p:cNvPr id="33" name="Curved Connector 53">
            <a:extLst>
              <a:ext uri="{FF2B5EF4-FFF2-40B4-BE49-F238E27FC236}">
                <a16:creationId xmlns:a16="http://schemas.microsoft.com/office/drawing/2014/main" id="{DC2CEE19-FDF3-0853-1E12-D5CA899E6410}"/>
              </a:ext>
            </a:extLst>
          </p:cNvPr>
          <p:cNvCxnSpPr/>
          <p:nvPr/>
        </p:nvCxnSpPr>
        <p:spPr>
          <a:xfrm flipV="1">
            <a:off x="4060407" y="3120224"/>
            <a:ext cx="3088785" cy="1626593"/>
          </a:xfrm>
          <a:prstGeom prst="curvedConnector3">
            <a:avLst>
              <a:gd name="adj1" fmla="val 5348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66">
            <a:extLst>
              <a:ext uri="{FF2B5EF4-FFF2-40B4-BE49-F238E27FC236}">
                <a16:creationId xmlns:a16="http://schemas.microsoft.com/office/drawing/2014/main" id="{FAF2A2FF-6E1F-22DA-8980-419D6A3748ED}"/>
              </a:ext>
            </a:extLst>
          </p:cNvPr>
          <p:cNvCxnSpPr>
            <a:stCxn id="14" idx="2"/>
          </p:cNvCxnSpPr>
          <p:nvPr/>
        </p:nvCxnSpPr>
        <p:spPr>
          <a:xfrm rot="5400000">
            <a:off x="5855283" y="3467887"/>
            <a:ext cx="1648359" cy="104084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EC00A89-1102-D0E8-FDFB-25AD9EF31421}"/>
              </a:ext>
            </a:extLst>
          </p:cNvPr>
          <p:cNvSpPr/>
          <p:nvPr/>
        </p:nvSpPr>
        <p:spPr>
          <a:xfrm>
            <a:off x="4870825" y="4675746"/>
            <a:ext cx="41752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Bart reveals the message using         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D46A98-A6B2-1ED1-711F-669232124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163" y="4769841"/>
            <a:ext cx="365125" cy="35903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6D727EE-8902-7001-2EB7-3127AA8F8903}"/>
              </a:ext>
            </a:extLst>
          </p:cNvPr>
          <p:cNvSpPr/>
          <p:nvPr/>
        </p:nvSpPr>
        <p:spPr>
          <a:xfrm>
            <a:off x="7351072" y="3534750"/>
            <a:ext cx="44566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048" lvl="2" indent="0">
              <a:lnSpc>
                <a:spcPct val="150000"/>
              </a:lnSpc>
              <a:buFont typeface="Calibri" pitchFamily="34" charset="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he reveals the message using        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747274-54B4-96DD-5316-8BA94868E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590" y="3629268"/>
            <a:ext cx="365124" cy="359039"/>
          </a:xfrm>
          <a:prstGeom prst="rect">
            <a:avLst/>
          </a:prstGeom>
        </p:spPr>
      </p:pic>
      <p:cxnSp>
        <p:nvCxnSpPr>
          <p:cNvPr id="39" name="Curved Connector 84">
            <a:extLst>
              <a:ext uri="{FF2B5EF4-FFF2-40B4-BE49-F238E27FC236}">
                <a16:creationId xmlns:a16="http://schemas.microsoft.com/office/drawing/2014/main" id="{90F55755-25A2-664D-82EB-1A9D8CF90DE3}"/>
              </a:ext>
            </a:extLst>
          </p:cNvPr>
          <p:cNvCxnSpPr>
            <a:stCxn id="35" idx="3"/>
            <a:endCxn id="37" idx="2"/>
          </p:cNvCxnSpPr>
          <p:nvPr/>
        </p:nvCxnSpPr>
        <p:spPr>
          <a:xfrm flipV="1">
            <a:off x="9046051" y="4042581"/>
            <a:ext cx="533336" cy="887081"/>
          </a:xfrm>
          <a:prstGeom prst="curvedConnector2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Callout 85">
            <a:extLst>
              <a:ext uri="{FF2B5EF4-FFF2-40B4-BE49-F238E27FC236}">
                <a16:creationId xmlns:a16="http://schemas.microsoft.com/office/drawing/2014/main" id="{AAC0DB5D-04DA-D71F-2FED-6BD82D4EE393}"/>
              </a:ext>
            </a:extLst>
          </p:cNvPr>
          <p:cNvSpPr/>
          <p:nvPr/>
        </p:nvSpPr>
        <p:spPr>
          <a:xfrm>
            <a:off x="7571488" y="1676457"/>
            <a:ext cx="2474218" cy="1366361"/>
          </a:xfrm>
          <a:prstGeom prst="cloudCallout">
            <a:avLst>
              <a:gd name="adj1" fmla="val -56702"/>
              <a:gd name="adj2" fmla="val -40303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73152" algn="ctr">
              <a:lnSpc>
                <a:spcPct val="150000"/>
              </a:lnSpc>
              <a:buFont typeface="Calibri" pitchFamily="34" charset="0"/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Milhouse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could have hidden the message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4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12" grpId="0" animBg="1"/>
      <p:bldP spid="13" grpId="0" animBg="1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5" grpId="0"/>
      <p:bldP spid="31" grpId="0" animBg="1"/>
      <p:bldP spid="31" grpId="1" animBg="1"/>
      <p:bldP spid="35" grpId="0"/>
      <p:bldP spid="37" grpId="0"/>
      <p:bldP spid="40" grpId="0" animBg="1"/>
    </p:bldLst>
  </p:timing>
</p:sld>
</file>

<file path=ppt/theme/theme1.xml><?xml version="1.0" encoding="utf-8"?>
<a:theme xmlns:a="http://schemas.openxmlformats.org/drawingml/2006/main" name="Front End Logo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E64421A-CAE9-9744-B791-9EA1BF869434}" vid="{8700B1CD-FDF2-1A4F-AA03-31623AED3B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ACE40C9316844097EABA1DB01D050D" ma:contentTypeVersion="10" ma:contentTypeDescription="Create a new document." ma:contentTypeScope="" ma:versionID="635d6d9e8a0897aa0ddcd1c2ab334b91">
  <xsd:schema xmlns:xsd="http://www.w3.org/2001/XMLSchema" xmlns:xs="http://www.w3.org/2001/XMLSchema" xmlns:p="http://schemas.microsoft.com/office/2006/metadata/properties" xmlns:ns2="1c751a07-9a99-4a0d-bf4f-fd7d284158bd" xmlns:ns3="b8975faf-9852-4202-b0a4-cf8bf4ffc543" targetNamespace="http://schemas.microsoft.com/office/2006/metadata/properties" ma:root="true" ma:fieldsID="478fbf1b410019d95e1f02e3aec017e2" ns2:_="" ns3:_="">
    <xsd:import namespace="1c751a07-9a99-4a0d-bf4f-fd7d284158bd"/>
    <xsd:import namespace="b8975faf-9852-4202-b0a4-cf8bf4ffc5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51a07-9a99-4a0d-bf4f-fd7d28415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fd4f9e0-3e4e-44d8-bdce-9158df8d30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975faf-9852-4202-b0a4-cf8bf4ffc5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383f5a-bbce-422e-85c4-97cc2c7c5531}" ma:internalName="TaxCatchAll" ma:showField="CatchAllData" ma:web="b8975faf-9852-4202-b0a4-cf8bf4ffc5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751a07-9a99-4a0d-bf4f-fd7d284158bd">
      <Terms xmlns="http://schemas.microsoft.com/office/infopath/2007/PartnerControls"/>
    </lcf76f155ced4ddcb4097134ff3c332f>
    <TaxCatchAll xmlns="b8975faf-9852-4202-b0a4-cf8bf4ffc543" xsi:nil="true"/>
  </documentManagement>
</p:properties>
</file>

<file path=customXml/itemProps1.xml><?xml version="1.0" encoding="utf-8"?>
<ds:datastoreItem xmlns:ds="http://schemas.openxmlformats.org/officeDocument/2006/customXml" ds:itemID="{40E09ECE-B70E-428E-9218-31E11D61F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751a07-9a99-4a0d-bf4f-fd7d284158bd"/>
    <ds:schemaRef ds:uri="b8975faf-9852-4202-b0a4-cf8bf4ffc5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2269F8-3B1D-4F5F-A6FF-C4A662CCE7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004B8-763D-41D6-961A-C252A9E9E11A}">
  <ds:schemaRefs>
    <ds:schemaRef ds:uri="http://schemas.microsoft.com/office/2006/metadata/properties"/>
    <ds:schemaRef ds:uri="http://schemas.microsoft.com/office/infopath/2007/PartnerControls"/>
    <ds:schemaRef ds:uri="1c751a07-9a99-4a0d-bf4f-fd7d284158bd"/>
    <ds:schemaRef ds:uri="b8975faf-9852-4202-b0a4-cf8bf4ffc54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RC3-presentations-Template-2023</Template>
  <TotalTime>2165</TotalTime>
  <Words>1947</Words>
  <Application>Microsoft Macintosh PowerPoint</Application>
  <PresentationFormat>Widescreen</PresentationFormat>
  <Paragraphs>280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Google Sans</vt:lpstr>
      <vt:lpstr>ＭＳ Ｐゴシック</vt:lpstr>
      <vt:lpstr>WordVisi_MSFontService</vt:lpstr>
      <vt:lpstr>Apple Symbols</vt:lpstr>
      <vt:lpstr>Arial</vt:lpstr>
      <vt:lpstr>Calibri</vt:lpstr>
      <vt:lpstr>Times New Roman</vt:lpstr>
      <vt:lpstr>Wingdings</vt:lpstr>
      <vt:lpstr>Front End Logo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Maurantonio Caprolu</dc:creator>
  <cp:lastModifiedBy>Danish Vasan</cp:lastModifiedBy>
  <cp:revision>115</cp:revision>
  <dcterms:created xsi:type="dcterms:W3CDTF">2023-12-14T12:37:01Z</dcterms:created>
  <dcterms:modified xsi:type="dcterms:W3CDTF">2025-02-15T15:43:58Z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0x01010074ACE40C9316844097EABA1DB01D050D</vt:lpwstr>
  </property>
  <property fmtid="{D5CDD505-2E9C-101B-9397-08002B2CF9AE}" pid="3" name="MediaServiceImageTags">
    <vt:lpwstr/>
  </property>
</Properties>
</file>